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opperplate Gothic 29 BC Bold" panose="020B0604020202020204" charset="0"/>
      <p:regular r:id="rId30"/>
    </p:embeddedFont>
    <p:embeddedFont>
      <p:font typeface="Cormorant Garamond Bold" panose="020B0604020202020204" charset="0"/>
      <p:regular r:id="rId31"/>
    </p:embeddedFont>
    <p:embeddedFont>
      <p:font typeface="Cormorant Garamond Bold Italics" panose="020B0604020202020204" charset="0"/>
      <p:regular r:id="rId32"/>
    </p:embeddedFont>
    <p:embeddedFont>
      <p:font typeface="Cormorant Garamond Italics" panose="020B0604020202020204" charset="0"/>
      <p:regular r:id="rId33"/>
    </p:embeddedFont>
    <p:embeddedFont>
      <p:font typeface="Glacial Indifference" panose="020B0604020202020204" charset="0"/>
      <p:regular r:id="rId34"/>
    </p:embeddedFont>
    <p:embeddedFont>
      <p:font typeface="Glacial Indifference Bold" panose="020B0604020202020204" charset="0"/>
      <p:regular r:id="rId35"/>
    </p:embeddedFont>
    <p:embeddedFont>
      <p:font typeface="Glacial Indifference Italics" panose="020B0604020202020204" charset="0"/>
      <p:regular r:id="rId36"/>
    </p:embeddedFont>
    <p:embeddedFont>
      <p:font typeface="Montserrat" panose="00000500000000000000" pitchFamily="2" charset="0"/>
      <p:regular r:id="rId37"/>
      <p:bold r:id="rId38"/>
      <p:italic r:id="rId39"/>
      <p:boldItalic r:id="rId40"/>
    </p:embeddedFont>
    <p:embeddedFont>
      <p:font typeface="Montserrat Bold" panose="00000800000000000000" charset="0"/>
      <p:regular r:id="rId41"/>
    </p:embeddedFont>
    <p:embeddedFont>
      <p:font typeface="TT Hoves" panose="020B0604020202020204" charset="0"/>
      <p:regular r:id="rId42"/>
    </p:embeddedFont>
    <p:embeddedFont>
      <p:font typeface="TT Hoves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48729" autoAdjust="0"/>
  </p:normalViewPr>
  <p:slideViewPr>
    <p:cSldViewPr>
      <p:cViewPr varScale="1">
        <p:scale>
          <a:sx n="33" d="100"/>
          <a:sy n="33" d="100"/>
        </p:scale>
        <p:origin x="195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fr-FR" sz="1200" b="0" i="0" u="none" strike="noStrike" kern="1200" dirty="0">
                <a:solidFill>
                  <a:schemeClr val="tx1"/>
                </a:solidFill>
                <a:effectLst/>
                <a:latin typeface="+mn-lt"/>
                <a:ea typeface="+mn-ea"/>
                <a:cs typeface="+mn-cs"/>
              </a:rPr>
              <a:t>Bonjour à tous,</a:t>
            </a:r>
            <a:br>
              <a:rPr lang="fr-FR" sz="1200" b="0" i="0" u="none" strike="noStrike" kern="1200" dirty="0">
                <a:solidFill>
                  <a:schemeClr val="tx1"/>
                </a:solidFill>
                <a:effectLst/>
                <a:latin typeface="+mn-lt"/>
                <a:ea typeface="+mn-ea"/>
                <a:cs typeface="+mn-cs"/>
              </a:rPr>
            </a:br>
            <a:endParaRPr lang="fr-FR" b="0" dirty="0">
              <a:effectLst/>
            </a:endParaRPr>
          </a:p>
          <a:p>
            <a:pPr rtl="0"/>
            <a:r>
              <a:rPr lang="fr-FR" sz="1200" b="0" i="0" u="none" strike="noStrike" kern="1200" dirty="0">
                <a:solidFill>
                  <a:schemeClr val="tx1"/>
                </a:solidFill>
                <a:effectLst/>
                <a:latin typeface="+mn-lt"/>
                <a:ea typeface="+mn-ea"/>
                <a:cs typeface="+mn-cs"/>
              </a:rPr>
              <a:t>Je suis Mariem Ben Amor, et aujourd’hui je vais vous présenter mon projet de stage d’été intitulé </a:t>
            </a:r>
            <a:r>
              <a:rPr lang="fr-FR" sz="1200" b="0" i="0" u="none" strike="noStrike" kern="1200" dirty="0" err="1">
                <a:solidFill>
                  <a:schemeClr val="tx1"/>
                </a:solidFill>
                <a:effectLst/>
                <a:latin typeface="+mn-lt"/>
                <a:ea typeface="+mn-ea"/>
                <a:cs typeface="+mn-cs"/>
              </a:rPr>
              <a:t>TalentShare</a:t>
            </a:r>
            <a:r>
              <a:rPr lang="fr-FR" sz="1200" b="0" i="0" u="none" strike="noStrike" kern="1200" dirty="0">
                <a:solidFill>
                  <a:schemeClr val="tx1"/>
                </a:solidFill>
                <a:effectLst/>
                <a:latin typeface="+mn-lt"/>
                <a:ea typeface="+mn-ea"/>
                <a:cs typeface="+mn-cs"/>
              </a:rPr>
              <a:t>, une plateforme collaborative conçue pour mettre en valeur les talents internes et renforcer la collaboration au sein de l’entreprise. </a:t>
            </a:r>
          </a:p>
          <a:p>
            <a:pPr rtl="0"/>
            <a:endParaRPr lang="fr-FR" b="0" dirty="0">
              <a:effectLst/>
            </a:endParaRPr>
          </a:p>
          <a:p>
            <a:pPr rtl="0"/>
            <a:r>
              <a:rPr lang="fr-FR" sz="1200" b="0" i="0" u="none" strike="noStrike" kern="1200" dirty="0">
                <a:solidFill>
                  <a:schemeClr val="tx1"/>
                </a:solidFill>
                <a:effectLst/>
                <a:latin typeface="+mn-lt"/>
                <a:ea typeface="+mn-ea"/>
                <a:cs typeface="+mn-cs"/>
              </a:rPr>
              <a:t>L’objectif de ce projet était de concevoir et développer une solution full-stack complète, sécurisée, scalable, industrialisée, et réellement alignée sur les besoins des collaborateurs et des administrateurs.</a:t>
            </a:r>
            <a:endParaRPr lang="fr-FR" b="0" dirty="0">
              <a:effectLst/>
            </a:endParaRPr>
          </a:p>
          <a:p>
            <a:br>
              <a:rPr lang="fr-FR" dirty="0"/>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sz="1200" b="0" i="0" u="none" strike="noStrike" kern="1200" dirty="0">
                <a:solidFill>
                  <a:schemeClr val="tx1"/>
                </a:solidFill>
                <a:effectLst/>
                <a:latin typeface="+mn-lt"/>
                <a:ea typeface="+mn-ea"/>
                <a:cs typeface="+mn-cs"/>
              </a:rPr>
              <a:t>Le défi était de gérer différents niveaux de permissions, ce qui m’a conduit à modéliser une entité </a:t>
            </a:r>
            <a:r>
              <a:rPr lang="fr-FR" sz="1200" b="0" i="0" u="none" strike="noStrike" kern="1200" dirty="0" err="1">
                <a:solidFill>
                  <a:schemeClr val="tx1"/>
                </a:solidFill>
                <a:effectLst/>
                <a:latin typeface="+mn-lt"/>
                <a:ea typeface="+mn-ea"/>
                <a:cs typeface="+mn-cs"/>
              </a:rPr>
              <a:t>GroupeMembre</a:t>
            </a:r>
            <a:r>
              <a:rPr lang="fr-FR" sz="1200" b="0" i="0" u="none" strike="noStrike" kern="1200" dirty="0">
                <a:solidFill>
                  <a:schemeClr val="tx1"/>
                </a:solidFill>
                <a:effectLst/>
                <a:latin typeface="+mn-lt"/>
                <a:ea typeface="+mn-ea"/>
                <a:cs typeface="+mn-cs"/>
              </a:rPr>
              <a:t> et à combiner la sécurité Spring côté backend avec des </a:t>
            </a:r>
            <a:r>
              <a:rPr lang="fr-FR" sz="1200" b="0" i="0" u="none" strike="noStrike" kern="1200" dirty="0" err="1">
                <a:solidFill>
                  <a:schemeClr val="tx1"/>
                </a:solidFill>
                <a:effectLst/>
                <a:latin typeface="+mn-lt"/>
                <a:ea typeface="+mn-ea"/>
                <a:cs typeface="+mn-cs"/>
              </a:rPr>
              <a:t>Guards</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Angular</a:t>
            </a:r>
            <a:r>
              <a:rPr lang="fr-FR" sz="1200" b="0" i="0" u="none" strike="noStrike" kern="1200" dirty="0">
                <a:solidFill>
                  <a:schemeClr val="tx1"/>
                </a:solidFill>
                <a:effectLst/>
                <a:latin typeface="+mn-lt"/>
                <a:ea typeface="+mn-ea"/>
                <a:cs typeface="+mn-cs"/>
              </a:rPr>
              <a:t> côté frontend.</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Le troisième module est la messagerie, avec un chat temps réel basé sur </a:t>
            </a:r>
            <a:r>
              <a:rPr lang="fr-FR" sz="1200" b="0" i="0" u="none" strike="noStrike" kern="1200" dirty="0" err="1">
                <a:solidFill>
                  <a:schemeClr val="tx1"/>
                </a:solidFill>
                <a:effectLst/>
                <a:latin typeface="+mn-lt"/>
                <a:ea typeface="+mn-ea"/>
                <a:cs typeface="+mn-cs"/>
              </a:rPr>
              <a:t>WebSocket</a:t>
            </a:r>
            <a:r>
              <a:rPr lang="fr-FR" sz="1200" b="0" i="0" u="none" strike="noStrike" kern="1200" dirty="0">
                <a:solidFill>
                  <a:schemeClr val="tx1"/>
                </a:solidFill>
                <a:effectLst/>
                <a:latin typeface="+mn-lt"/>
                <a:ea typeface="+mn-ea"/>
                <a:cs typeface="+mn-cs"/>
              </a:rPr>
              <a:t> et STOMP, permettant de persister et diffuser les messages instantanément. </a:t>
            </a: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70254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sz="1200" b="0" i="0" u="none" strike="noStrike" kern="1200" dirty="0">
                <a:solidFill>
                  <a:schemeClr val="tx1"/>
                </a:solidFill>
                <a:effectLst/>
                <a:latin typeface="+mn-lt"/>
                <a:ea typeface="+mn-ea"/>
                <a:cs typeface="+mn-cs"/>
              </a:rPr>
              <a:t>Le défi ici était l’authentification des connexions </a:t>
            </a:r>
            <a:r>
              <a:rPr lang="fr-FR" sz="1200" b="0" i="0" u="none" strike="noStrike" kern="1200" dirty="0" err="1">
                <a:solidFill>
                  <a:schemeClr val="tx1"/>
                </a:solidFill>
                <a:effectLst/>
                <a:latin typeface="+mn-lt"/>
                <a:ea typeface="+mn-ea"/>
                <a:cs typeface="+mn-cs"/>
              </a:rPr>
              <a:t>WebSocket</a:t>
            </a:r>
            <a:r>
              <a:rPr lang="fr-FR" sz="1200" b="0" i="0" u="none" strike="noStrike" kern="1200" dirty="0">
                <a:solidFill>
                  <a:schemeClr val="tx1"/>
                </a:solidFill>
                <a:effectLst/>
                <a:latin typeface="+mn-lt"/>
                <a:ea typeface="+mn-ea"/>
                <a:cs typeface="+mn-cs"/>
              </a:rPr>
              <a:t>, qui ne peuvent pas être filtrées comme les requêtes HTTP classiques. J’ai donc développé un Handshake </a:t>
            </a:r>
            <a:r>
              <a:rPr lang="fr-FR" sz="1200" b="0" i="0" u="none" strike="noStrike" kern="1200" dirty="0" err="1">
                <a:solidFill>
                  <a:schemeClr val="tx1"/>
                </a:solidFill>
                <a:effectLst/>
                <a:latin typeface="+mn-lt"/>
                <a:ea typeface="+mn-ea"/>
                <a:cs typeface="+mn-cs"/>
              </a:rPr>
              <a:t>Interceptor</a:t>
            </a:r>
            <a:r>
              <a:rPr lang="fr-FR" sz="1200" b="0" i="0" u="none" strike="noStrike" kern="1200" dirty="0">
                <a:solidFill>
                  <a:schemeClr val="tx1"/>
                </a:solidFill>
                <a:effectLst/>
                <a:latin typeface="+mn-lt"/>
                <a:ea typeface="+mn-ea"/>
                <a:cs typeface="+mn-cs"/>
              </a:rPr>
              <a:t> JWT personnalisé qui agit comme un “</a:t>
            </a:r>
            <a:r>
              <a:rPr lang="fr-FR" sz="1200" b="0" i="0" u="none" strike="noStrike" kern="1200" dirty="0" err="1">
                <a:solidFill>
                  <a:schemeClr val="tx1"/>
                </a:solidFill>
                <a:effectLst/>
                <a:latin typeface="+mn-lt"/>
                <a:ea typeface="+mn-ea"/>
                <a:cs typeface="+mn-cs"/>
              </a:rPr>
              <a:t>vidéur</a:t>
            </a:r>
            <a:r>
              <a:rPr lang="fr-FR" sz="1200" b="0" i="0" u="none" strike="noStrike" kern="1200" dirty="0">
                <a:solidFill>
                  <a:schemeClr val="tx1"/>
                </a:solidFill>
                <a:effectLst/>
                <a:latin typeface="+mn-lt"/>
                <a:ea typeface="+mn-ea"/>
                <a:cs typeface="+mn-cs"/>
              </a:rPr>
              <a:t>” lors de l’ouverture de la connexion.</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S’ajoutent à cela le module profil, permettant d’enrichir les utilisateurs avec leurs talents, compétences et centres d’intérêt ; le module fichiers, basé sur </a:t>
            </a:r>
            <a:r>
              <a:rPr lang="fr-FR" sz="1200" b="0" i="0" u="none" strike="noStrike" kern="1200" dirty="0" err="1">
                <a:solidFill>
                  <a:schemeClr val="tx1"/>
                </a:solidFill>
                <a:effectLst/>
                <a:latin typeface="+mn-lt"/>
                <a:ea typeface="+mn-ea"/>
                <a:cs typeface="+mn-cs"/>
              </a:rPr>
              <a:t>MinIO</a:t>
            </a:r>
            <a:r>
              <a:rPr lang="fr-FR" sz="1200" b="0" i="0" u="none" strike="noStrike" kern="1200" dirty="0">
                <a:solidFill>
                  <a:schemeClr val="tx1"/>
                </a:solidFill>
                <a:effectLst/>
                <a:latin typeface="+mn-lt"/>
                <a:ea typeface="+mn-ea"/>
                <a:cs typeface="+mn-cs"/>
              </a:rPr>
              <a:t>, où j’ai dû sécuriser les </a:t>
            </a:r>
            <a:r>
              <a:rPr lang="fr-FR" sz="1200" b="0" i="0" u="none" strike="noStrike" kern="1200" dirty="0" err="1">
                <a:solidFill>
                  <a:schemeClr val="tx1"/>
                </a:solidFill>
                <a:effectLst/>
                <a:latin typeface="+mn-lt"/>
                <a:ea typeface="+mn-ea"/>
                <a:cs typeface="+mn-cs"/>
              </a:rPr>
              <a:t>uploads</a:t>
            </a:r>
            <a:r>
              <a:rPr lang="fr-FR" sz="1200" b="0" i="0" u="none" strike="noStrike" kern="1200" dirty="0">
                <a:solidFill>
                  <a:schemeClr val="tx1"/>
                </a:solidFill>
                <a:effectLst/>
                <a:latin typeface="+mn-lt"/>
                <a:ea typeface="+mn-ea"/>
                <a:cs typeface="+mn-cs"/>
              </a:rPr>
              <a:t> et générer des liens temporaires compatibles S3 ; </a:t>
            </a: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2541993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le module administration, dédié au pilotage global de la plateforme ; le module sondage, offrant différents types de votes en temps réel ; et enfin le module audit, qui journalise l’ensemble des actions pour assurer traçabilité et conformité.</a:t>
            </a: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4064625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Au-delà du développement, l’objectif était d’adopter une démarche DevOps complète. J’ai donc mis en place une pipeline Jenkins entièrement automatisée en cinq étapes : validation des dépendances, exécution des tests avec rapport </a:t>
            </a:r>
            <a:r>
              <a:rPr lang="fr-FR" sz="1200" b="0" i="0" u="none" strike="noStrike" kern="1200" dirty="0" err="1">
                <a:solidFill>
                  <a:schemeClr val="tx1"/>
                </a:solidFill>
                <a:effectLst/>
                <a:latin typeface="+mn-lt"/>
                <a:ea typeface="+mn-ea"/>
                <a:cs typeface="+mn-cs"/>
              </a:rPr>
              <a:t>Jacoco</a:t>
            </a:r>
            <a:r>
              <a:rPr lang="fr-FR" sz="1200" b="0" i="0" u="none" strike="noStrike" kern="1200" dirty="0">
                <a:solidFill>
                  <a:schemeClr val="tx1"/>
                </a:solidFill>
                <a:effectLst/>
                <a:latin typeface="+mn-lt"/>
                <a:ea typeface="+mn-ea"/>
                <a:cs typeface="+mn-cs"/>
              </a:rPr>
              <a:t>, analyse </a:t>
            </a:r>
            <a:r>
              <a:rPr lang="fr-FR" sz="1200" b="0" i="0" u="none" strike="noStrike" kern="1200" dirty="0" err="1">
                <a:solidFill>
                  <a:schemeClr val="tx1"/>
                </a:solidFill>
                <a:effectLst/>
                <a:latin typeface="+mn-lt"/>
                <a:ea typeface="+mn-ea"/>
                <a:cs typeface="+mn-cs"/>
              </a:rPr>
              <a:t>SonarQube</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dockerisation</a:t>
            </a:r>
            <a:r>
              <a:rPr lang="fr-FR" sz="1200" b="0" i="0" u="none" strike="noStrike" kern="1200" dirty="0">
                <a:solidFill>
                  <a:schemeClr val="tx1"/>
                </a:solidFill>
                <a:effectLst/>
                <a:latin typeface="+mn-lt"/>
                <a:ea typeface="+mn-ea"/>
                <a:cs typeface="+mn-cs"/>
              </a:rPr>
              <a:t>, puis déploiement automatique.</a:t>
            </a: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290381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sz="1200" b="0" i="0" u="none" strike="noStrike" kern="1200" dirty="0">
                <a:solidFill>
                  <a:schemeClr val="tx1"/>
                </a:solidFill>
                <a:effectLst/>
                <a:latin typeface="+mn-lt"/>
                <a:ea typeface="+mn-ea"/>
                <a:cs typeface="+mn-cs"/>
              </a:rPr>
              <a:t>Deux défis ont été rencontrés : la communication entre plusieurs services (backend, frontend, PostgreSQL et </a:t>
            </a:r>
            <a:r>
              <a:rPr lang="fr-FR" sz="1200" b="0" i="0" u="none" strike="noStrike" kern="1200" dirty="0" err="1">
                <a:solidFill>
                  <a:schemeClr val="tx1"/>
                </a:solidFill>
                <a:effectLst/>
                <a:latin typeface="+mn-lt"/>
                <a:ea typeface="+mn-ea"/>
                <a:cs typeface="+mn-cs"/>
              </a:rPr>
              <a:t>MinIO</a:t>
            </a:r>
            <a:r>
              <a:rPr lang="fr-FR" sz="1200" b="0" i="0" u="none" strike="noStrike" kern="1200" dirty="0">
                <a:solidFill>
                  <a:schemeClr val="tx1"/>
                </a:solidFill>
                <a:effectLst/>
                <a:latin typeface="+mn-lt"/>
                <a:ea typeface="+mn-ea"/>
                <a:cs typeface="+mn-cs"/>
              </a:rPr>
              <a:t>) dans un réseau interne, résolue par un Docker Compose avec réseau dédié et une gestion fine des </a:t>
            </a:r>
            <a:r>
              <a:rPr lang="fr-FR" sz="1200" b="0" i="0" u="none" strike="noStrike" kern="1200" dirty="0" err="1">
                <a:solidFill>
                  <a:schemeClr val="tx1"/>
                </a:solidFill>
                <a:effectLst/>
                <a:latin typeface="+mn-lt"/>
                <a:ea typeface="+mn-ea"/>
                <a:cs typeface="+mn-cs"/>
              </a:rPr>
              <a:t>hostnames</a:t>
            </a:r>
            <a:r>
              <a:rPr lang="fr-FR" sz="1200" b="0" i="0" u="none" strike="noStrike" kern="1200" dirty="0">
                <a:solidFill>
                  <a:schemeClr val="tx1"/>
                </a:solidFill>
                <a:effectLst/>
                <a:latin typeface="+mn-lt"/>
                <a:ea typeface="+mn-ea"/>
                <a:cs typeface="+mn-cs"/>
              </a:rPr>
              <a:t> ; et la nécessité d’éviter les erreurs humaines lors des mises à jour, ce qui a conduit à la création d’un Jenkins File scripté orchestrant toutes les étapes du </a:t>
            </a:r>
            <a:r>
              <a:rPr lang="fr-FR" sz="1200" b="0" i="0" u="none" strike="noStrike" kern="1200" dirty="0" err="1">
                <a:solidFill>
                  <a:schemeClr val="tx1"/>
                </a:solidFill>
                <a:effectLst/>
                <a:latin typeface="+mn-lt"/>
                <a:ea typeface="+mn-ea"/>
                <a:cs typeface="+mn-cs"/>
              </a:rPr>
              <a:t>build</a:t>
            </a:r>
            <a:r>
              <a:rPr lang="fr-FR" sz="1200" b="0" i="0" u="none" strike="noStrike" kern="1200" dirty="0">
                <a:solidFill>
                  <a:schemeClr val="tx1"/>
                </a:solidFill>
                <a:effectLst/>
                <a:latin typeface="+mn-lt"/>
                <a:ea typeface="+mn-ea"/>
                <a:cs typeface="+mn-cs"/>
              </a:rPr>
              <a:t> et du déploiement, avec une gestion sécurisée des permissions Docker.</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Le résultat va au-delà d’un simple projet fonctionnel. La plateforme respecte des exigences industrielles en matière de performance, d’expérience utilisateur, d’évolutivité, de maintenabilité, de qualité du code et de sécurité.</a:t>
            </a: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397473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 Pour structurer ma présentation, je commencerai par le problème initial et les motivations du projet, puis je présenterai la solution proposée, l’architecture technique adoptée et la méthodologie Agile qui a guidé le développement. Je détaillerai ensuite la réalisation du cœur métier, avant d’aborder la phase d’industrialisation, les qualités obtenues et enfin le bilan et les perspectives.</a:t>
            </a: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967809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En conclusion, ce projet m’a permis de construire des fondations solides — architecture, agilité, industrialisation — et de réaliser une application full-stack moderne, temps réel, sécurisée et automatisée. </a:t>
            </a:r>
          </a:p>
          <a:p>
            <a:pPr rtl="0"/>
            <a:endParaRPr lang="fr-FR" b="0" dirty="0">
              <a:effectLst/>
            </a:endParaRPr>
          </a:p>
          <a:p>
            <a:pPr rtl="0"/>
            <a:r>
              <a:rPr lang="fr-FR" sz="1200" b="0" i="0" u="none" strike="noStrike" kern="1200" dirty="0">
                <a:solidFill>
                  <a:schemeClr val="tx1"/>
                </a:solidFill>
                <a:effectLst/>
                <a:latin typeface="+mn-lt"/>
                <a:ea typeface="+mn-ea"/>
                <a:cs typeface="+mn-cs"/>
              </a:rPr>
              <a:t>Les perspectives sont nombreuses : développement d’une application mobile, déploiement </a:t>
            </a:r>
            <a:r>
              <a:rPr lang="fr-FR" sz="1200" b="0" i="0" u="none" strike="noStrike" kern="1200" dirty="0" err="1">
                <a:solidFill>
                  <a:schemeClr val="tx1"/>
                </a:solidFill>
                <a:effectLst/>
                <a:latin typeface="+mn-lt"/>
                <a:ea typeface="+mn-ea"/>
                <a:cs typeface="+mn-cs"/>
              </a:rPr>
              <a:t>Kubernetes</a:t>
            </a:r>
            <a:r>
              <a:rPr lang="fr-FR" sz="1200" b="0" i="0" u="none" strike="noStrike" kern="1200" dirty="0">
                <a:solidFill>
                  <a:schemeClr val="tx1"/>
                </a:solidFill>
                <a:effectLst/>
                <a:latin typeface="+mn-lt"/>
                <a:ea typeface="+mn-ea"/>
                <a:cs typeface="+mn-cs"/>
              </a:rPr>
              <a:t>, notifications push, et d’autres évolutions. </a:t>
            </a:r>
          </a:p>
          <a:p>
            <a:pPr rtl="0"/>
            <a:endParaRPr lang="fr-FR" b="0" dirty="0">
              <a:effectLst/>
            </a:endParaRPr>
          </a:p>
          <a:p>
            <a:pPr rtl="0"/>
            <a:r>
              <a:rPr lang="fr-FR" sz="1200" b="0" i="0" u="none" strike="noStrike" kern="1200" dirty="0" err="1">
                <a:solidFill>
                  <a:schemeClr val="tx1"/>
                </a:solidFill>
                <a:effectLst/>
                <a:latin typeface="+mn-lt"/>
                <a:ea typeface="+mn-ea"/>
                <a:cs typeface="+mn-cs"/>
              </a:rPr>
              <a:t>TalentShare</a:t>
            </a:r>
            <a:r>
              <a:rPr lang="fr-FR" sz="1200" b="0" i="0" u="none" strike="noStrike" kern="1200" dirty="0">
                <a:solidFill>
                  <a:schemeClr val="tx1"/>
                </a:solidFill>
                <a:effectLst/>
                <a:latin typeface="+mn-lt"/>
                <a:ea typeface="+mn-ea"/>
                <a:cs typeface="+mn-cs"/>
              </a:rPr>
              <a:t> n’est pas seulement une application : c’est un catalyseur de collaboration interne, un outil qui valorise les talents et stimule l’innovation. </a:t>
            </a:r>
          </a:p>
          <a:p>
            <a:pPr rtl="0"/>
            <a:endParaRPr lang="fr-FR" b="0" dirty="0">
              <a:effectLst/>
            </a:endParaRPr>
          </a:p>
          <a:p>
            <a:pPr rtl="0"/>
            <a:r>
              <a:rPr lang="fr-FR" sz="1200" b="0" i="0" u="none" strike="noStrike" kern="1200" dirty="0">
                <a:solidFill>
                  <a:schemeClr val="tx1"/>
                </a:solidFill>
                <a:effectLst/>
                <a:latin typeface="+mn-lt"/>
                <a:ea typeface="+mn-ea"/>
                <a:cs typeface="+mn-cs"/>
              </a:rPr>
              <a:t>Ce stage m’a permis de renforcer mes compétences en développement full-stack, en sécurité, en architecture logicielle et en DevOps.</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3133030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sz="1200" b="0" i="0" u="none" strike="noStrike" kern="1200" dirty="0">
                <a:solidFill>
                  <a:schemeClr val="tx1"/>
                </a:solidFill>
                <a:effectLst/>
                <a:latin typeface="+mn-lt"/>
                <a:ea typeface="+mn-ea"/>
                <a:cs typeface="+mn-cs"/>
              </a:rPr>
              <a:t>Je vous remercie pour votre attention et je suis disponible pour vos questions.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Cette annexe montre la dualité des interfaces de TalentShare. À gauche, vous avez l'interface principale des utilisateurs collaborateurs. Elle est conçue pour être intuitive et engageante, avec tout accès aux groupes, à la messagerie instantanée, et aux fonctionnalités sociales."</a:t>
            </a:r>
          </a:p>
          <a:p>
            <a:endParaRPr lang="en-US"/>
          </a:p>
          <a:p>
            <a:r>
              <a:rPr lang="en-US"/>
              <a:t>"À droite, vous avez le portail d'administration, sécurisé et accessible uniquement avec le rôle ROLE_ADMIN. Il donne une vision globale de la plateforme avec des outils pour valider les nouveaux groupes créés par les utilisateurs – vous pouvez voir ici la colonne 'Status' avec l'état PENDING – et superviser l'activité. Cette séparation stricte des concerns est essentielle pour la sécurité et la modération.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 diagramme de séquence illustre le processus complet. La clé est ici : le frontend envoie le token JWT comme paramètre de requête lors de la tentative de connexion WS. Il est intercepté et validé par mon JwtHandshakeInterceptor personnalisé avant que la connexion temps réel ne soit établie."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gérer les sessions de manière sécurisée et fluide, j'ai modélisé ce cycle de vie. L'état 'À Rafraîchir' est crucial : il permet à l'intercepteur HTTP côté frontend de demander silencieusement un nouveau token d'accès sans déranger l'utilisateur, tant que le refresh token est valide.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Voici le cœur de la logique. La méthode beforeHandshake est la plus importante. Elle extrait le token de la requête, le valide via la classe utilitaire JwtUtil, et si tout est valide, elle associe le nom d'utilisateur à la connexion avant de renvoyer true pour autoriser la poignée de main.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"Vous pouvez voir ici l'exécution réussie de mon pipeline Jenkins, qui a duré environ 5 minutes."</a:t>
            </a:r>
          </a:p>
          <a:p>
            <a:endParaRPr lang="en-US"/>
          </a:p>
          <a:p>
            <a:r>
              <a:rPr lang="en-US"/>
              <a:t>(Point to the stages) "Il est structuré en plusieurs étapes : la phase de 'Test', la génération du rapport de couverture 'Jacoco Report', l'analyse de qualité avec 'Sonar Analysis', et surtout, les étapes de construction et d'exécution des images Docker pour le backend et le frontend."</a:t>
            </a:r>
          </a:p>
          <a:p>
            <a:endParaRPr lang="en-US"/>
          </a:p>
          <a:p>
            <a:r>
              <a:rPr lang="en-US"/>
              <a:t>(Point to the green checkmarks) "Toutes les étapes ont passé avec succès, ce qui signifie que le code a compilé, que tous les tests sont verts, et que les conteneurs ont été déployés sans erreur."</a:t>
            </a:r>
          </a:p>
          <a:p>
            <a:endParaRPr lang="en-US"/>
          </a:p>
          <a:p>
            <a:r>
              <a:rPr lang="en-US"/>
              <a:t>(General gesture) "Cette automation garantit que chaque modification de code est intégrée et déployée de manière fiable, ce qui est essentiel pour le développement collaboratif."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Dans l’entreprise, beaucoup de compétences internes restent invisibles et non valorisées. Les équipes travaillent souvent chacune de leur côté, avec très peu d’échanges spontanés, ce qui limite les opportunités d’apprentissage et de collaboration. Les outils actuels comme l’email ou les réunions ne permettent pas une communication rapide, simple et créative. Cela entraîne une baisse d’engagement, un ralentissement de l’innovation et une sous-utilisation des talents disponibles.</a:t>
            </a:r>
            <a:endParaRPr lang="fr-FR" b="0" dirty="0">
              <a:effectLst/>
            </a:endParaRPr>
          </a:p>
          <a:p>
            <a:pPr rtl="0"/>
            <a:endParaRPr lang="fr-FR" sz="1200" b="0" i="0" u="none" strike="noStrike" kern="1200" dirty="0">
              <a:solidFill>
                <a:schemeClr val="tx1"/>
              </a:solidFill>
              <a:effectLst/>
              <a:latin typeface="+mn-lt"/>
              <a:ea typeface="+mn-ea"/>
              <a:cs typeface="+mn-cs"/>
            </a:endParaRPr>
          </a:p>
          <a:p>
            <a:pPr rtl="0"/>
            <a:r>
              <a:rPr lang="fr-FR" sz="1200" b="0" i="0" u="none" strike="noStrike" kern="1200" dirty="0">
                <a:solidFill>
                  <a:schemeClr val="tx1"/>
                </a:solidFill>
                <a:effectLst/>
                <a:latin typeface="+mn-lt"/>
                <a:ea typeface="+mn-ea"/>
                <a:cs typeface="+mn-cs"/>
              </a:rPr>
              <a:t>C’est dans ce contexte que s’inscrit </a:t>
            </a:r>
            <a:r>
              <a:rPr lang="fr-FR" sz="1200" b="0" i="0" u="none" strike="noStrike" kern="1200" dirty="0" err="1">
                <a:solidFill>
                  <a:schemeClr val="tx1"/>
                </a:solidFill>
                <a:effectLst/>
                <a:latin typeface="+mn-lt"/>
                <a:ea typeface="+mn-ea"/>
                <a:cs typeface="+mn-cs"/>
              </a:rPr>
              <a:t>TalentShare</a:t>
            </a:r>
            <a:r>
              <a:rPr lang="fr-FR" sz="1200" b="0" i="0" u="none" strike="noStrike" kern="1200" dirty="0">
                <a:solidFill>
                  <a:schemeClr val="tx1"/>
                </a:solidFill>
                <a:effectLst/>
                <a:latin typeface="+mn-lt"/>
                <a:ea typeface="+mn-ea"/>
                <a:cs typeface="+mn-cs"/>
              </a:rPr>
              <a:t>, avec l’ambition de créer un écosystème digital interne qui valorise les talents, brise les silos et facilite les connexions spontanées entre collaborateurs.</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599104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fr-FR" sz="1200" b="0" i="0" u="none" strike="noStrike" kern="1200" dirty="0" err="1">
                <a:solidFill>
                  <a:schemeClr val="tx1"/>
                </a:solidFill>
                <a:effectLst/>
                <a:latin typeface="+mn-lt"/>
                <a:ea typeface="+mn-ea"/>
                <a:cs typeface="+mn-cs"/>
              </a:rPr>
              <a:t>TalentShare</a:t>
            </a:r>
            <a:r>
              <a:rPr lang="fr-FR" sz="1200" b="0" i="0" u="none" strike="noStrike" kern="1200" dirty="0">
                <a:solidFill>
                  <a:schemeClr val="tx1"/>
                </a:solidFill>
                <a:effectLst/>
                <a:latin typeface="+mn-lt"/>
                <a:ea typeface="+mn-ea"/>
                <a:cs typeface="+mn-cs"/>
              </a:rPr>
              <a:t> est une plateforme web collaborative permettant de créer des groupes thématiques, d’échanger instantanément via un chat en temps réel, de publier des moments multimédias, de lancer des sondages interactifs et de gérer l’ensemble via une interface administrateur. </a:t>
            </a:r>
          </a:p>
          <a:p>
            <a:pPr rtl="0"/>
            <a:endParaRPr lang="fr-FR" b="0" dirty="0">
              <a:effectLst/>
            </a:endParaRPr>
          </a:p>
          <a:p>
            <a:pPr rtl="0"/>
            <a:r>
              <a:rPr lang="fr-FR" sz="1200" b="0" i="0" u="none" strike="noStrike" kern="1200" dirty="0">
                <a:solidFill>
                  <a:schemeClr val="tx1"/>
                </a:solidFill>
                <a:effectLst/>
                <a:latin typeface="+mn-lt"/>
                <a:ea typeface="+mn-ea"/>
                <a:cs typeface="+mn-cs"/>
              </a:rPr>
              <a:t>L’objectif général est simple : connecter, collaborer et partager.</a:t>
            </a:r>
            <a:endParaRPr lang="fr-FR" b="0" dirty="0">
              <a:effectLst/>
            </a:endParaRPr>
          </a:p>
          <a:p>
            <a:br>
              <a:rPr lang="fr-FR" dirty="0"/>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sz="1200" b="0" i="0" u="none" strike="noStrike" kern="1200" dirty="0">
                <a:solidFill>
                  <a:schemeClr val="tx1"/>
                </a:solidFill>
                <a:effectLst/>
                <a:latin typeface="+mn-lt"/>
                <a:ea typeface="+mn-ea"/>
                <a:cs typeface="+mn-cs"/>
              </a:rPr>
              <a:t>Pour mettre en place cette plateforme, j’ai opté pour une stack technique moderne : </a:t>
            </a:r>
            <a:r>
              <a:rPr lang="fr-FR" sz="1200" b="0" i="0" u="none" strike="noStrike" kern="1200" dirty="0" err="1">
                <a:solidFill>
                  <a:schemeClr val="tx1"/>
                </a:solidFill>
                <a:effectLst/>
                <a:latin typeface="+mn-lt"/>
                <a:ea typeface="+mn-ea"/>
                <a:cs typeface="+mn-cs"/>
              </a:rPr>
              <a:t>Angular</a:t>
            </a:r>
            <a:r>
              <a:rPr lang="fr-FR" sz="1200" b="0" i="0" u="none" strike="noStrike" kern="1200" dirty="0">
                <a:solidFill>
                  <a:schemeClr val="tx1"/>
                </a:solidFill>
                <a:effectLst/>
                <a:latin typeface="+mn-lt"/>
                <a:ea typeface="+mn-ea"/>
                <a:cs typeface="+mn-cs"/>
              </a:rPr>
              <a:t> avec </a:t>
            </a:r>
            <a:r>
              <a:rPr lang="fr-FR" sz="1200" b="0" i="0" u="none" strike="noStrike" kern="1200" dirty="0" err="1">
                <a:solidFill>
                  <a:schemeClr val="tx1"/>
                </a:solidFill>
                <a:effectLst/>
                <a:latin typeface="+mn-lt"/>
                <a:ea typeface="+mn-ea"/>
                <a:cs typeface="+mn-cs"/>
              </a:rPr>
              <a:t>PrimeNG</a:t>
            </a:r>
            <a:r>
              <a:rPr lang="fr-FR" sz="1200" b="0" i="0" u="none" strike="noStrike" kern="1200" dirty="0">
                <a:solidFill>
                  <a:schemeClr val="tx1"/>
                </a:solidFill>
                <a:effectLst/>
                <a:latin typeface="+mn-lt"/>
                <a:ea typeface="+mn-ea"/>
                <a:cs typeface="+mn-cs"/>
              </a:rPr>
              <a:t> et </a:t>
            </a:r>
            <a:r>
              <a:rPr lang="fr-FR" sz="1200" b="0" i="0" u="none" strike="noStrike" kern="1200" dirty="0" err="1">
                <a:solidFill>
                  <a:schemeClr val="tx1"/>
                </a:solidFill>
                <a:effectLst/>
                <a:latin typeface="+mn-lt"/>
                <a:ea typeface="+mn-ea"/>
                <a:cs typeface="+mn-cs"/>
              </a:rPr>
              <a:t>Tailwind</a:t>
            </a:r>
            <a:r>
              <a:rPr lang="fr-FR" sz="1200" b="0" i="0" u="none" strike="noStrike" kern="1200" dirty="0">
                <a:solidFill>
                  <a:schemeClr val="tx1"/>
                </a:solidFill>
                <a:effectLst/>
                <a:latin typeface="+mn-lt"/>
                <a:ea typeface="+mn-ea"/>
                <a:cs typeface="+mn-cs"/>
              </a:rPr>
              <a:t> CSS pour le frontend, Spring Boot avec Spring Security et JWT pour le backend, PostgreSQL pour la base de données et </a:t>
            </a:r>
            <a:r>
              <a:rPr lang="fr-FR" sz="1200" b="0" i="0" u="none" strike="noStrike" kern="1200" dirty="0" err="1">
                <a:solidFill>
                  <a:schemeClr val="tx1"/>
                </a:solidFill>
                <a:effectLst/>
                <a:latin typeface="+mn-lt"/>
                <a:ea typeface="+mn-ea"/>
                <a:cs typeface="+mn-cs"/>
              </a:rPr>
              <a:t>MinIO</a:t>
            </a:r>
            <a:r>
              <a:rPr lang="fr-FR" sz="1200" b="0" i="0" u="none" strike="noStrike" kern="1200" dirty="0">
                <a:solidFill>
                  <a:schemeClr val="tx1"/>
                </a:solidFill>
                <a:effectLst/>
                <a:latin typeface="+mn-lt"/>
                <a:ea typeface="+mn-ea"/>
                <a:cs typeface="+mn-cs"/>
              </a:rPr>
              <a:t> pour le stockage des fichiers. Ce choix garantit performance, sécurité, scalabilité et maintenabilité.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En parallèle, j’ai adopté une approche Agile, avec des sprints de deux semaines, des revues régulières, un suivi précis via Trello et une roadmap claire permettant de mesurer l’avancement.</a:t>
            </a: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163333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La plateforme repose sur huit modules principaux. </a:t>
            </a:r>
            <a:endParaRPr lang="fr-FR" b="0" dirty="0">
              <a:effectLst/>
            </a:endParaRPr>
          </a:p>
          <a:p>
            <a:pPr rtl="0"/>
            <a:r>
              <a:rPr lang="fr-FR" sz="1200" b="0" i="0" u="none" strike="noStrike" kern="1200" dirty="0">
                <a:solidFill>
                  <a:schemeClr val="tx1"/>
                </a:solidFill>
                <a:effectLst/>
                <a:latin typeface="+mn-lt"/>
                <a:ea typeface="+mn-ea"/>
                <a:cs typeface="+mn-cs"/>
              </a:rPr>
              <a:t>Le premier est l’authentification et la sécurité, où j’ai mis en place un système complet basé sur JWT, incluant des </a:t>
            </a:r>
            <a:r>
              <a:rPr lang="fr-FR" sz="1200" b="0" i="0" u="none" strike="noStrike" kern="1200" dirty="0" err="1">
                <a:solidFill>
                  <a:schemeClr val="tx1"/>
                </a:solidFill>
                <a:effectLst/>
                <a:latin typeface="+mn-lt"/>
                <a:ea typeface="+mn-ea"/>
                <a:cs typeface="+mn-cs"/>
              </a:rPr>
              <a:t>tokens</a:t>
            </a:r>
            <a:r>
              <a:rPr lang="fr-FR" sz="1200" b="0" i="0" u="none" strike="noStrike" kern="1200" dirty="0">
                <a:solidFill>
                  <a:schemeClr val="tx1"/>
                </a:solidFill>
                <a:effectLst/>
                <a:latin typeface="+mn-lt"/>
                <a:ea typeface="+mn-ea"/>
                <a:cs typeface="+mn-cs"/>
              </a:rPr>
              <a:t> de rafraîchissement, la réinitialisation des mots de passe par email et une gestion avancée des sessions.</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270538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sz="1200" b="0" i="0" u="none" strike="noStrike" kern="1200" dirty="0">
                <a:solidFill>
                  <a:schemeClr val="tx1"/>
                </a:solidFill>
                <a:effectLst/>
                <a:latin typeface="+mn-lt"/>
                <a:ea typeface="+mn-ea"/>
                <a:cs typeface="+mn-cs"/>
              </a:rPr>
              <a:t> Le défi majeur consistait à éviter la déconnexion forcée lorsque le </a:t>
            </a:r>
            <a:r>
              <a:rPr lang="fr-FR" sz="1200" b="0" i="0" u="none" strike="noStrike" kern="1200" dirty="0" err="1">
                <a:solidFill>
                  <a:schemeClr val="tx1"/>
                </a:solidFill>
                <a:effectLst/>
                <a:latin typeface="+mn-lt"/>
                <a:ea typeface="+mn-ea"/>
                <a:cs typeface="+mn-cs"/>
              </a:rPr>
              <a:t>token</a:t>
            </a:r>
            <a:r>
              <a:rPr lang="fr-FR" sz="1200" b="0" i="0" u="none" strike="noStrike" kern="1200" dirty="0">
                <a:solidFill>
                  <a:schemeClr val="tx1"/>
                </a:solidFill>
                <a:effectLst/>
                <a:latin typeface="+mn-lt"/>
                <a:ea typeface="+mn-ea"/>
                <a:cs typeface="+mn-cs"/>
              </a:rPr>
              <a:t> expirait ; j’ai donc mis en place un mécanisme de renouvellement automatique basé sur un </a:t>
            </a:r>
            <a:r>
              <a:rPr lang="fr-FR" sz="1200" b="0" i="0" u="none" strike="noStrike" kern="1200" dirty="0" err="1">
                <a:solidFill>
                  <a:schemeClr val="tx1"/>
                </a:solidFill>
                <a:effectLst/>
                <a:latin typeface="+mn-lt"/>
                <a:ea typeface="+mn-ea"/>
                <a:cs typeface="+mn-cs"/>
              </a:rPr>
              <a:t>Refresh</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Token</a:t>
            </a:r>
            <a:r>
              <a:rPr lang="fr-FR" sz="1200" b="0" i="0" u="none" strike="noStrike" kern="1200" dirty="0">
                <a:solidFill>
                  <a:schemeClr val="tx1"/>
                </a:solidFill>
                <a:effectLst/>
                <a:latin typeface="+mn-lt"/>
                <a:ea typeface="+mn-ea"/>
                <a:cs typeface="+mn-cs"/>
              </a:rPr>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Le deuxième module concerne les groupes, avec un cycle de vie complet allant de la création à la validation par un administrateur, en passant par la modification, la suppression et la gestion des membres avec des rôles granulaires. </a:t>
            </a:r>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4116635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21.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slide" Target="slide26.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21.sv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21.sv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slide" Target="slide27.xml"/><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7.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21.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slide" Target="slide25.xml"/><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21.sv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sp>
      <p:sp>
        <p:nvSpPr>
          <p:cNvPr id="3" name="Freeform 3"/>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3809790" y="5826116"/>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608093" y="3553907"/>
            <a:ext cx="10368096" cy="2839309"/>
          </a:xfrm>
          <a:prstGeom prst="rect">
            <a:avLst/>
          </a:prstGeom>
        </p:spPr>
        <p:txBody>
          <a:bodyPr lIns="0" tIns="0" rIns="0" bIns="0" rtlCol="0" anchor="t">
            <a:spAutoFit/>
          </a:bodyPr>
          <a:lstStyle/>
          <a:p>
            <a:pPr algn="l">
              <a:lnSpc>
                <a:spcPts val="6608"/>
              </a:lnSpc>
            </a:pPr>
            <a:r>
              <a:rPr lang="en-US" sz="6608" i="1">
                <a:solidFill>
                  <a:srgbClr val="2D3880"/>
                </a:solidFill>
                <a:latin typeface="Cormorant Garamond Italics"/>
                <a:ea typeface="Cormorant Garamond Italics"/>
                <a:cs typeface="Cormorant Garamond Italics"/>
                <a:sym typeface="Cormorant Garamond Italics"/>
              </a:rPr>
              <a:t>TalentShare : </a:t>
            </a:r>
          </a:p>
          <a:p>
            <a:pPr marL="0" lvl="0" indent="0" algn="l">
              <a:lnSpc>
                <a:spcPts val="7708"/>
              </a:lnSpc>
            </a:pPr>
            <a:r>
              <a:rPr lang="en-US" sz="7708" i="1">
                <a:solidFill>
                  <a:srgbClr val="2D3880"/>
                </a:solidFill>
                <a:latin typeface="Cormorant Garamond Italics"/>
                <a:ea typeface="Cormorant Garamond Italics"/>
                <a:cs typeface="Cormorant Garamond Italics"/>
                <a:sym typeface="Cormorant Garamond Italics"/>
              </a:rPr>
              <a:t>Une Plateforme Collaborative de Partage des Talents</a:t>
            </a:r>
          </a:p>
        </p:txBody>
      </p:sp>
      <p:sp>
        <p:nvSpPr>
          <p:cNvPr id="6" name="TextBox 6"/>
          <p:cNvSpPr txBox="1"/>
          <p:nvPr/>
        </p:nvSpPr>
        <p:spPr>
          <a:xfrm>
            <a:off x="2608093" y="6813281"/>
            <a:ext cx="10368096" cy="464820"/>
          </a:xfrm>
          <a:prstGeom prst="rect">
            <a:avLst/>
          </a:prstGeom>
        </p:spPr>
        <p:txBody>
          <a:bodyPr lIns="0" tIns="0" rIns="0" bIns="0" rtlCol="0" anchor="t">
            <a:spAutoFit/>
          </a:bodyPr>
          <a:lstStyle/>
          <a:p>
            <a:pPr marL="0" lvl="0" indent="0" algn="l">
              <a:lnSpc>
                <a:spcPts val="3780"/>
              </a:lnSpc>
            </a:pPr>
            <a:r>
              <a:rPr lang="en-US" sz="2700">
                <a:solidFill>
                  <a:srgbClr val="2D3880"/>
                </a:solidFill>
                <a:latin typeface="Glacial Indifference"/>
                <a:ea typeface="Glacial Indifference"/>
                <a:cs typeface="Glacial Indifference"/>
                <a:sym typeface="Glacial Indifference"/>
              </a:rPr>
              <a:t>Stage II2 Individuel - École Nationale des Sciences de l'Informatique</a:t>
            </a:r>
          </a:p>
        </p:txBody>
      </p:sp>
      <p:sp>
        <p:nvSpPr>
          <p:cNvPr id="7" name="TextBox 7"/>
          <p:cNvSpPr txBox="1"/>
          <p:nvPr/>
        </p:nvSpPr>
        <p:spPr>
          <a:xfrm>
            <a:off x="2608093" y="7527376"/>
            <a:ext cx="10368096" cy="464820"/>
          </a:xfrm>
          <a:prstGeom prst="rect">
            <a:avLst/>
          </a:prstGeom>
        </p:spPr>
        <p:txBody>
          <a:bodyPr lIns="0" tIns="0" rIns="0" bIns="0" rtlCol="0" anchor="t">
            <a:spAutoFit/>
          </a:bodyPr>
          <a:lstStyle/>
          <a:p>
            <a:pPr marL="0" lvl="0" indent="0" algn="l">
              <a:lnSpc>
                <a:spcPts val="3779"/>
              </a:lnSpc>
              <a:spcBef>
                <a:spcPct val="0"/>
              </a:spcBef>
            </a:pPr>
            <a:r>
              <a:rPr lang="en-US" sz="2700">
                <a:solidFill>
                  <a:srgbClr val="2D3880"/>
                </a:solidFill>
                <a:latin typeface="Glacial Indifference"/>
                <a:ea typeface="Glacial Indifference"/>
                <a:cs typeface="Glacial Indifference"/>
                <a:sym typeface="Glacial Indifference"/>
              </a:rPr>
              <a:t>Talan Tunisie - Réalisé par Mariem Ben Amor </a:t>
            </a:r>
          </a:p>
        </p:txBody>
      </p:sp>
      <p:sp>
        <p:nvSpPr>
          <p:cNvPr id="8" name="AutoShape 8"/>
          <p:cNvSpPr/>
          <p:nvPr/>
        </p:nvSpPr>
        <p:spPr>
          <a:xfrm>
            <a:off x="1925123" y="2221779"/>
            <a:ext cx="0" cy="6405418"/>
          </a:xfrm>
          <a:prstGeom prst="line">
            <a:avLst/>
          </a:prstGeom>
          <a:ln w="57150" cap="flat">
            <a:solidFill>
              <a:srgbClr val="2D3880"/>
            </a:solidFill>
            <a:prstDash val="solid"/>
            <a:headEnd type="none" w="sm" len="sm"/>
            <a:tailEnd type="none" w="sm" len="sm"/>
          </a:ln>
        </p:spPr>
      </p:sp>
      <p:sp>
        <p:nvSpPr>
          <p:cNvPr id="9" name="Freeform 9"/>
          <p:cNvSpPr/>
          <p:nvPr/>
        </p:nvSpPr>
        <p:spPr>
          <a:xfrm>
            <a:off x="2608093" y="2221779"/>
            <a:ext cx="2856442" cy="818291"/>
          </a:xfrm>
          <a:custGeom>
            <a:avLst/>
            <a:gdLst/>
            <a:ahLst/>
            <a:cxnLst/>
            <a:rect l="l" t="t" r="r" b="b"/>
            <a:pathLst>
              <a:path w="2856442" h="818291">
                <a:moveTo>
                  <a:pt x="0" y="0"/>
                </a:moveTo>
                <a:lnTo>
                  <a:pt x="2856442" y="0"/>
                </a:lnTo>
                <a:lnTo>
                  <a:pt x="2856442" y="818291"/>
                </a:lnTo>
                <a:lnTo>
                  <a:pt x="0" y="818291"/>
                </a:lnTo>
                <a:lnTo>
                  <a:pt x="0" y="0"/>
                </a:lnTo>
                <a:close/>
              </a:path>
            </a:pathLst>
          </a:custGeom>
          <a:blipFill>
            <a:blip r:embed="rId8"/>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4047562" y="2918909"/>
          <a:ext cx="8426147" cy="4772141"/>
        </p:xfrm>
        <a:graphic>
          <a:graphicData uri="http://schemas.openxmlformats.org/drawingml/2006/table">
            <a:tbl>
              <a:tblPr/>
              <a:tblGrid>
                <a:gridCol w="8426147">
                  <a:extLst>
                    <a:ext uri="{9D8B030D-6E8A-4147-A177-3AD203B41FA5}">
                      <a16:colId xmlns:a16="http://schemas.microsoft.com/office/drawing/2014/main" val="20000"/>
                    </a:ext>
                  </a:extLst>
                </a:gridCol>
              </a:tblGrid>
              <a:tr h="748929">
                <a:tc>
                  <a:txBody>
                    <a:bodyPr/>
                    <a:lstStyle/>
                    <a:p>
                      <a:pPr algn="ctr">
                        <a:lnSpc>
                          <a:spcPts val="2520"/>
                        </a:lnSpc>
                        <a:defRPr/>
                      </a:pPr>
                      <a:r>
                        <a:rPr lang="en-US" sz="1800" b="1">
                          <a:solidFill>
                            <a:srgbClr val="000000"/>
                          </a:solidFill>
                          <a:latin typeface="Glacial Indifference Bold"/>
                          <a:ea typeface="Glacial Indifference Bold"/>
                          <a:cs typeface="Glacial Indifference Bold"/>
                          <a:sym typeface="Glacial Indifference Bold"/>
                        </a:rPr>
                        <a:t>Système de Rôles Granulaire</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0"/>
                  </a:ext>
                </a:extLst>
              </a:tr>
              <a:tr h="2138055">
                <a:tc>
                  <a:txBody>
                    <a:bodyPr/>
                    <a:lstStyle/>
                    <a:p>
                      <a:pPr algn="ctr">
                        <a:lnSpc>
                          <a:spcPts val="2520"/>
                        </a:lnSpc>
                        <a:defRPr/>
                      </a:pPr>
                      <a:r>
                        <a:rPr lang="en-US" sz="1800">
                          <a:solidFill>
                            <a:srgbClr val="000000"/>
                          </a:solidFill>
                          <a:latin typeface="Glacial Indifference"/>
                          <a:ea typeface="Glacial Indifference"/>
                          <a:cs typeface="Glacial Indifference"/>
                          <a:sym typeface="Glacial Indifference"/>
                        </a:rPr>
                        <a:t>Comment gérer différents niveaux de permissions (Créateur, Modérateur, Membre, Admin) dans les groupes ?</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1"/>
                  </a:ext>
                </a:extLst>
              </a:tr>
              <a:tr h="1885157">
                <a:tc>
                  <a:txBody>
                    <a:bodyPr/>
                    <a:lstStyle/>
                    <a:p>
                      <a:pPr algn="ctr">
                        <a:lnSpc>
                          <a:spcPts val="2520"/>
                        </a:lnSpc>
                        <a:defRPr/>
                      </a:pPr>
                      <a:r>
                        <a:rPr lang="en-US" sz="1800">
                          <a:solidFill>
                            <a:srgbClr val="000000"/>
                          </a:solidFill>
                          <a:latin typeface="Glacial Indifference"/>
                          <a:ea typeface="Glacial Indifference"/>
                          <a:cs typeface="Glacial Indifference"/>
                          <a:sym typeface="Glacial Indifference"/>
                        </a:rPr>
                        <a:t>Modélisation en base de données (entité GroupeMembre) et double validation (Spring Security côté backend + Angular Guards côté frontend).</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2"/>
                  </a:ext>
                </a:extLst>
              </a:tr>
            </a:tbl>
          </a:graphicData>
        </a:graphic>
      </p:graphicFrame>
      <p:sp>
        <p:nvSpPr>
          <p:cNvPr id="4" name="Freeform 4"/>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780951" y="933450"/>
            <a:ext cx="12584357" cy="887094"/>
          </a:xfrm>
          <a:prstGeom prst="rect">
            <a:avLst/>
          </a:prstGeom>
        </p:spPr>
        <p:txBody>
          <a:bodyPr lIns="0" tIns="0" rIns="0" bIns="0" rtlCol="0" anchor="t">
            <a:spAutoFit/>
          </a:bodyPr>
          <a:lstStyle/>
          <a:p>
            <a:pPr marL="0" lvl="0" indent="0" algn="ctr">
              <a:lnSpc>
                <a:spcPts val="7280"/>
              </a:lnSpc>
              <a:spcBef>
                <a:spcPct val="0"/>
              </a:spcBef>
            </a:pPr>
            <a:r>
              <a:rPr lang="en-US" sz="5200" b="1">
                <a:solidFill>
                  <a:srgbClr val="2D3880"/>
                </a:solidFill>
                <a:latin typeface="Cormorant Garamond Bold"/>
                <a:ea typeface="Cormorant Garamond Bold"/>
                <a:cs typeface="Cormorant Garamond Bold"/>
                <a:sym typeface="Cormorant Garamond Bold"/>
              </a:rPr>
              <a:t>Défis Techniques – Développement &amp; Sécurité</a:t>
            </a:r>
          </a:p>
        </p:txBody>
      </p:sp>
      <p:sp>
        <p:nvSpPr>
          <p:cNvPr id="6" name="TextBox 6"/>
          <p:cNvSpPr txBox="1"/>
          <p:nvPr/>
        </p:nvSpPr>
        <p:spPr>
          <a:xfrm>
            <a:off x="5491463" y="1835107"/>
            <a:ext cx="9163333"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 Surmonter les obstacles pour une application robuste et sécurisée</a:t>
            </a:r>
          </a:p>
        </p:txBody>
      </p:sp>
      <p:sp>
        <p:nvSpPr>
          <p:cNvPr id="7" name="TextBox 7"/>
          <p:cNvSpPr txBox="1"/>
          <p:nvPr/>
        </p:nvSpPr>
        <p:spPr>
          <a:xfrm>
            <a:off x="16365308" y="8772525"/>
            <a:ext cx="877590"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06/12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23263" y="785500"/>
            <a:ext cx="9028675" cy="887094"/>
          </a:xfrm>
          <a:prstGeom prst="rect">
            <a:avLst/>
          </a:prstGeom>
        </p:spPr>
        <p:txBody>
          <a:bodyPr lIns="0" tIns="0" rIns="0" bIns="0" rtlCol="0" anchor="t">
            <a:spAutoFit/>
          </a:bodyPr>
          <a:lstStyle/>
          <a:p>
            <a:pPr marL="0" lvl="0" indent="0" algn="l">
              <a:lnSpc>
                <a:spcPts val="7280"/>
              </a:lnSpc>
              <a:spcBef>
                <a:spcPct val="0"/>
              </a:spcBef>
            </a:pPr>
            <a:r>
              <a:rPr lang="en-US" sz="5200" b="1" i="1">
                <a:solidFill>
                  <a:srgbClr val="2D3880"/>
                </a:solidFill>
                <a:latin typeface="Cormorant Garamond Bold Italics"/>
                <a:ea typeface="Cormorant Garamond Bold Italics"/>
                <a:cs typeface="Cormorant Garamond Bold Italics"/>
                <a:sym typeface="Cormorant Garamond Bold Italics"/>
              </a:rPr>
              <a:t>Réalisation du cœur métier</a:t>
            </a:r>
          </a:p>
        </p:txBody>
      </p:sp>
      <p:sp>
        <p:nvSpPr>
          <p:cNvPr id="3" name="Freeform 3"/>
          <p:cNvSpPr/>
          <p:nvPr/>
        </p:nvSpPr>
        <p:spPr>
          <a:xfrm>
            <a:off x="-559174" y="4503522"/>
            <a:ext cx="18143022" cy="1055094"/>
          </a:xfrm>
          <a:custGeom>
            <a:avLst/>
            <a:gdLst/>
            <a:ahLst/>
            <a:cxnLst/>
            <a:rect l="l" t="t" r="r" b="b"/>
            <a:pathLst>
              <a:path w="18143022" h="1055094">
                <a:moveTo>
                  <a:pt x="0" y="0"/>
                </a:moveTo>
                <a:lnTo>
                  <a:pt x="18143023" y="0"/>
                </a:lnTo>
                <a:lnTo>
                  <a:pt x="18143023"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396137" y="4749249"/>
            <a:ext cx="1504554" cy="1496301"/>
            <a:chOff x="0" y="0"/>
            <a:chExt cx="812800" cy="808341"/>
          </a:xfrm>
        </p:grpSpPr>
        <p:sp>
          <p:nvSpPr>
            <p:cNvPr id="5" name="Freeform 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6" name="TextBox 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01</a:t>
              </a:r>
            </a:p>
          </p:txBody>
        </p:sp>
      </p:grpSp>
      <p:grpSp>
        <p:nvGrpSpPr>
          <p:cNvPr id="7" name="Group 7"/>
          <p:cNvGrpSpPr/>
          <p:nvPr/>
        </p:nvGrpSpPr>
        <p:grpSpPr>
          <a:xfrm>
            <a:off x="5977049" y="4749249"/>
            <a:ext cx="1504554" cy="1496301"/>
            <a:chOff x="0" y="0"/>
            <a:chExt cx="812800" cy="808341"/>
          </a:xfrm>
        </p:grpSpPr>
        <p:sp>
          <p:nvSpPr>
            <p:cNvPr id="8" name="Freeform 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55FFF"/>
            </a:solidFill>
            <a:ln cap="sq">
              <a:noFill/>
              <a:prstDash val="solid"/>
              <a:miter/>
            </a:ln>
          </p:spPr>
        </p:sp>
        <p:sp>
          <p:nvSpPr>
            <p:cNvPr id="9" name="TextBox 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03</a:t>
              </a:r>
            </a:p>
          </p:txBody>
        </p:sp>
      </p:grpSp>
      <p:grpSp>
        <p:nvGrpSpPr>
          <p:cNvPr id="10" name="Group 10"/>
          <p:cNvGrpSpPr/>
          <p:nvPr/>
        </p:nvGrpSpPr>
        <p:grpSpPr>
          <a:xfrm>
            <a:off x="9558714" y="4749249"/>
            <a:ext cx="1504554" cy="1496301"/>
            <a:chOff x="0" y="0"/>
            <a:chExt cx="812800" cy="808341"/>
          </a:xfrm>
        </p:grpSpPr>
        <p:sp>
          <p:nvSpPr>
            <p:cNvPr id="11" name="Freeform 1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BCBEB"/>
            </a:solidFill>
            <a:ln cap="sq">
              <a:noFill/>
              <a:prstDash val="solid"/>
              <a:miter/>
            </a:ln>
          </p:spPr>
        </p:sp>
        <p:sp>
          <p:nvSpPr>
            <p:cNvPr id="12" name="TextBox 1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05</a:t>
              </a:r>
            </a:p>
          </p:txBody>
        </p:sp>
      </p:grpSp>
      <p:sp>
        <p:nvSpPr>
          <p:cNvPr id="13" name="Freeform 13"/>
          <p:cNvSpPr/>
          <p:nvPr/>
        </p:nvSpPr>
        <p:spPr>
          <a:xfrm flipH="1">
            <a:off x="14190788" y="5891991"/>
            <a:ext cx="4478210" cy="4478210"/>
          </a:xfrm>
          <a:custGeom>
            <a:avLst/>
            <a:gdLst/>
            <a:ahLst/>
            <a:cxnLst/>
            <a:rect l="l" t="t" r="r" b="b"/>
            <a:pathLst>
              <a:path w="4478210" h="4478210">
                <a:moveTo>
                  <a:pt x="4478209" y="0"/>
                </a:moveTo>
                <a:lnTo>
                  <a:pt x="0" y="0"/>
                </a:lnTo>
                <a:lnTo>
                  <a:pt x="0" y="4478209"/>
                </a:lnTo>
                <a:lnTo>
                  <a:pt x="4478209" y="4478209"/>
                </a:lnTo>
                <a:lnTo>
                  <a:pt x="4478209"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3140378" y="4749249"/>
            <a:ext cx="1504554" cy="1496301"/>
            <a:chOff x="0" y="0"/>
            <a:chExt cx="812800" cy="808341"/>
          </a:xfrm>
        </p:grpSpPr>
        <p:sp>
          <p:nvSpPr>
            <p:cNvPr id="15" name="Freeform 1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7D5FD"/>
            </a:solidFill>
            <a:ln cap="sq">
              <a:noFill/>
              <a:prstDash val="solid"/>
              <a:miter/>
            </a:ln>
          </p:spPr>
        </p:sp>
        <p:sp>
          <p:nvSpPr>
            <p:cNvPr id="16" name="TextBox 1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07</a:t>
              </a:r>
            </a:p>
          </p:txBody>
        </p:sp>
      </p:grpSp>
      <p:grpSp>
        <p:nvGrpSpPr>
          <p:cNvPr id="17" name="Group 17"/>
          <p:cNvGrpSpPr/>
          <p:nvPr/>
        </p:nvGrpSpPr>
        <p:grpSpPr>
          <a:xfrm>
            <a:off x="11349546" y="3755372"/>
            <a:ext cx="1504554" cy="1496301"/>
            <a:chOff x="0" y="0"/>
            <a:chExt cx="812800" cy="808341"/>
          </a:xfrm>
        </p:grpSpPr>
        <p:sp>
          <p:nvSpPr>
            <p:cNvPr id="18" name="Freeform 1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1D3D4"/>
            </a:solidFill>
            <a:ln cap="sq">
              <a:noFill/>
              <a:prstDash val="solid"/>
              <a:miter/>
            </a:ln>
          </p:spPr>
        </p:sp>
        <p:sp>
          <p:nvSpPr>
            <p:cNvPr id="19" name="TextBox 1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06</a:t>
              </a:r>
            </a:p>
          </p:txBody>
        </p:sp>
      </p:grpSp>
      <p:grpSp>
        <p:nvGrpSpPr>
          <p:cNvPr id="20" name="Group 20"/>
          <p:cNvGrpSpPr/>
          <p:nvPr/>
        </p:nvGrpSpPr>
        <p:grpSpPr>
          <a:xfrm>
            <a:off x="7773714" y="3755372"/>
            <a:ext cx="1504554" cy="1496301"/>
            <a:chOff x="0" y="0"/>
            <a:chExt cx="812800" cy="808341"/>
          </a:xfrm>
        </p:grpSpPr>
        <p:sp>
          <p:nvSpPr>
            <p:cNvPr id="21" name="Freeform 2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D9DE4"/>
            </a:solidFill>
            <a:ln cap="sq">
              <a:noFill/>
              <a:prstDash val="solid"/>
              <a:miter/>
            </a:ln>
          </p:spPr>
        </p:sp>
        <p:sp>
          <p:nvSpPr>
            <p:cNvPr id="22" name="TextBox 2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04</a:t>
              </a:r>
            </a:p>
          </p:txBody>
        </p:sp>
      </p:grpSp>
      <p:grpSp>
        <p:nvGrpSpPr>
          <p:cNvPr id="23" name="Group 23"/>
          <p:cNvGrpSpPr/>
          <p:nvPr/>
        </p:nvGrpSpPr>
        <p:grpSpPr>
          <a:xfrm>
            <a:off x="4178281" y="3755372"/>
            <a:ext cx="1504554" cy="1496301"/>
            <a:chOff x="0" y="0"/>
            <a:chExt cx="812800" cy="808341"/>
          </a:xfrm>
        </p:grpSpPr>
        <p:sp>
          <p:nvSpPr>
            <p:cNvPr id="24" name="Freeform 24"/>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366E4"/>
            </a:solidFill>
            <a:ln cap="sq">
              <a:noFill/>
              <a:prstDash val="solid"/>
              <a:miter/>
            </a:ln>
          </p:spPr>
        </p:sp>
        <p:sp>
          <p:nvSpPr>
            <p:cNvPr id="25" name="TextBox 25"/>
            <p:cNvSpPr txBox="1"/>
            <p:nvPr/>
          </p:nvSpPr>
          <p:spPr>
            <a:xfrm>
              <a:off x="76200" y="28157"/>
              <a:ext cx="660400" cy="704402"/>
            </a:xfrm>
            <a:prstGeom prst="rect">
              <a:avLst/>
            </a:prstGeom>
          </p:spPr>
          <p:txBody>
            <a:bodyPr lIns="65468" tIns="65468" rIns="65468" bIns="65468" rtlCol="0" anchor="ctr"/>
            <a:lstStyle/>
            <a:p>
              <a:pPr marL="0" lvl="0" indent="0" algn="ctr">
                <a:lnSpc>
                  <a:spcPts val="3920"/>
                </a:lnSpc>
              </a:pPr>
              <a:r>
                <a:rPr lang="en-US" sz="2800" b="1">
                  <a:solidFill>
                    <a:srgbClr val="000000"/>
                  </a:solidFill>
                  <a:latin typeface="Montserrat Bold"/>
                  <a:ea typeface="Montserrat Bold"/>
                  <a:cs typeface="Montserrat Bold"/>
                  <a:sym typeface="Montserrat Bold"/>
                </a:rPr>
                <a:t>Step 02</a:t>
              </a:r>
            </a:p>
          </p:txBody>
        </p:sp>
      </p:grpSp>
      <p:grpSp>
        <p:nvGrpSpPr>
          <p:cNvPr id="26" name="Group 26"/>
          <p:cNvGrpSpPr/>
          <p:nvPr/>
        </p:nvGrpSpPr>
        <p:grpSpPr>
          <a:xfrm rot="-10800000">
            <a:off x="2532214" y="2537015"/>
            <a:ext cx="1221489" cy="99876"/>
            <a:chOff x="0" y="0"/>
            <a:chExt cx="1863865" cy="152400"/>
          </a:xfrm>
        </p:grpSpPr>
        <p:sp>
          <p:nvSpPr>
            <p:cNvPr id="27" name="Freeform 2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28" name="Group 28"/>
          <p:cNvGrpSpPr/>
          <p:nvPr/>
        </p:nvGrpSpPr>
        <p:grpSpPr>
          <a:xfrm rot="-10800000">
            <a:off x="6109066" y="2537015"/>
            <a:ext cx="1221489" cy="99876"/>
            <a:chOff x="0" y="0"/>
            <a:chExt cx="1863865" cy="152400"/>
          </a:xfrm>
        </p:grpSpPr>
        <p:sp>
          <p:nvSpPr>
            <p:cNvPr id="29" name="Freeform 29"/>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30" name="Group 30"/>
          <p:cNvGrpSpPr/>
          <p:nvPr/>
        </p:nvGrpSpPr>
        <p:grpSpPr>
          <a:xfrm rot="-10800000">
            <a:off x="4319813" y="5946592"/>
            <a:ext cx="1221489" cy="99876"/>
            <a:chOff x="0" y="0"/>
            <a:chExt cx="1863865" cy="152400"/>
          </a:xfrm>
        </p:grpSpPr>
        <p:sp>
          <p:nvSpPr>
            <p:cNvPr id="31" name="Freeform 3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5E17EB"/>
            </a:solidFill>
          </p:spPr>
        </p:sp>
      </p:grpSp>
      <p:grpSp>
        <p:nvGrpSpPr>
          <p:cNvPr id="32" name="Group 32"/>
          <p:cNvGrpSpPr/>
          <p:nvPr/>
        </p:nvGrpSpPr>
        <p:grpSpPr>
          <a:xfrm rot="-10800000">
            <a:off x="7900312" y="5946592"/>
            <a:ext cx="1221489" cy="99876"/>
            <a:chOff x="0" y="0"/>
            <a:chExt cx="1863865" cy="152400"/>
          </a:xfrm>
        </p:grpSpPr>
        <p:sp>
          <p:nvSpPr>
            <p:cNvPr id="33" name="Freeform 3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D9DE4"/>
            </a:solidFill>
          </p:spPr>
        </p:sp>
      </p:grpSp>
      <p:sp>
        <p:nvSpPr>
          <p:cNvPr id="34" name="TextBox 34"/>
          <p:cNvSpPr txBox="1"/>
          <p:nvPr/>
        </p:nvSpPr>
        <p:spPr>
          <a:xfrm>
            <a:off x="2046265" y="3266035"/>
            <a:ext cx="2079093" cy="1141996"/>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complet JWT avec tokens de rafraîchissement, réinitialisation MDP par email et gestion des sessions sécurisées</a:t>
            </a:r>
          </a:p>
        </p:txBody>
      </p:sp>
      <p:sp>
        <p:nvSpPr>
          <p:cNvPr id="35" name="TextBox 35"/>
          <p:cNvSpPr txBox="1"/>
          <p:nvPr/>
        </p:nvSpPr>
        <p:spPr>
          <a:xfrm>
            <a:off x="5814781" y="3345402"/>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Chat temps réel avec WebSocket STOMP, persistance des messages et diffusion en temps réel à tous les membres</a:t>
            </a:r>
          </a:p>
        </p:txBody>
      </p:sp>
      <p:sp>
        <p:nvSpPr>
          <p:cNvPr id="36" name="TextBox 36"/>
          <p:cNvSpPr txBox="1"/>
          <p:nvPr/>
        </p:nvSpPr>
        <p:spPr>
          <a:xfrm>
            <a:off x="3961287"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Cycle de vie complet : création , validation admin , modification , suppression avec gestion des membres et rôles granulaires</a:t>
            </a:r>
          </a:p>
        </p:txBody>
      </p:sp>
      <p:sp>
        <p:nvSpPr>
          <p:cNvPr id="37" name="TextBox 37"/>
          <p:cNvSpPr txBox="1"/>
          <p:nvPr/>
        </p:nvSpPr>
        <p:spPr>
          <a:xfrm>
            <a:off x="7541785"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Enrichissement des profils utilisateurs avec talents, compétences, centres d'intérêt et système d'avatars</a:t>
            </a:r>
          </a:p>
        </p:txBody>
      </p:sp>
      <p:sp>
        <p:nvSpPr>
          <p:cNvPr id="38" name="TextBox 38"/>
          <p:cNvSpPr txBox="1"/>
          <p:nvPr/>
        </p:nvSpPr>
        <p:spPr>
          <a:xfrm>
            <a:off x="2284912" y="2726499"/>
            <a:ext cx="1727004"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Authentification &amp; Sécurité</a:t>
            </a:r>
          </a:p>
        </p:txBody>
      </p:sp>
      <p:sp>
        <p:nvSpPr>
          <p:cNvPr id="39" name="TextBox 39"/>
          <p:cNvSpPr txBox="1"/>
          <p:nvPr/>
        </p:nvSpPr>
        <p:spPr>
          <a:xfrm>
            <a:off x="5962077"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Messagerie</a:t>
            </a:r>
          </a:p>
        </p:txBody>
      </p:sp>
      <p:sp>
        <p:nvSpPr>
          <p:cNvPr id="40" name="TextBox 40"/>
          <p:cNvSpPr txBox="1"/>
          <p:nvPr/>
        </p:nvSpPr>
        <p:spPr>
          <a:xfrm>
            <a:off x="4125899" y="6111515"/>
            <a:ext cx="1577715"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Groupes</a:t>
            </a:r>
          </a:p>
        </p:txBody>
      </p:sp>
      <p:sp>
        <p:nvSpPr>
          <p:cNvPr id="41" name="TextBox 41"/>
          <p:cNvSpPr txBox="1"/>
          <p:nvPr/>
        </p:nvSpPr>
        <p:spPr>
          <a:xfrm>
            <a:off x="7753323"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a:t>
            </a:r>
          </a:p>
          <a:p>
            <a:pPr marL="0" lvl="0" indent="0" algn="ctr">
              <a:lnSpc>
                <a:spcPts val="1982"/>
              </a:lnSpc>
            </a:pPr>
            <a:r>
              <a:rPr lang="en-US" sz="1548" b="1">
                <a:solidFill>
                  <a:srgbClr val="000000"/>
                </a:solidFill>
                <a:latin typeface="Montserrat Bold"/>
                <a:ea typeface="Montserrat Bold"/>
                <a:cs typeface="Montserrat Bold"/>
                <a:sym typeface="Montserrat Bold"/>
              </a:rPr>
              <a:t> Profils</a:t>
            </a:r>
          </a:p>
        </p:txBody>
      </p:sp>
      <p:grpSp>
        <p:nvGrpSpPr>
          <p:cNvPr id="42" name="Group 42"/>
          <p:cNvGrpSpPr/>
          <p:nvPr/>
        </p:nvGrpSpPr>
        <p:grpSpPr>
          <a:xfrm rot="-10800000">
            <a:off x="9685919" y="2537015"/>
            <a:ext cx="1221489" cy="99876"/>
            <a:chOff x="0" y="0"/>
            <a:chExt cx="1863865" cy="152400"/>
          </a:xfrm>
        </p:grpSpPr>
        <p:sp>
          <p:nvSpPr>
            <p:cNvPr id="43" name="Freeform 4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A0A0C0"/>
            </a:solidFill>
          </p:spPr>
        </p:sp>
      </p:grpSp>
      <p:sp>
        <p:nvSpPr>
          <p:cNvPr id="44" name="TextBox 44"/>
          <p:cNvSpPr txBox="1"/>
          <p:nvPr/>
        </p:nvSpPr>
        <p:spPr>
          <a:xfrm>
            <a:off x="9327392" y="3345402"/>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Stockage décentralisé avec MinIO (S3-compatible) pour avatars, images de groupes et médias</a:t>
            </a:r>
          </a:p>
        </p:txBody>
      </p:sp>
      <p:sp>
        <p:nvSpPr>
          <p:cNvPr id="45" name="TextBox 45"/>
          <p:cNvSpPr txBox="1"/>
          <p:nvPr/>
        </p:nvSpPr>
        <p:spPr>
          <a:xfrm>
            <a:off x="9538930"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Fichiers</a:t>
            </a:r>
          </a:p>
        </p:txBody>
      </p:sp>
      <p:grpSp>
        <p:nvGrpSpPr>
          <p:cNvPr id="46" name="Group 46"/>
          <p:cNvGrpSpPr/>
          <p:nvPr/>
        </p:nvGrpSpPr>
        <p:grpSpPr>
          <a:xfrm rot="-10800000">
            <a:off x="13262771" y="2537015"/>
            <a:ext cx="1221489" cy="99876"/>
            <a:chOff x="0" y="0"/>
            <a:chExt cx="1863865" cy="152400"/>
          </a:xfrm>
        </p:grpSpPr>
        <p:sp>
          <p:nvSpPr>
            <p:cNvPr id="47" name="Freeform 4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2AAEF"/>
            </a:solidFill>
          </p:spPr>
        </p:sp>
      </p:grpSp>
      <p:sp>
        <p:nvSpPr>
          <p:cNvPr id="48" name="TextBox 48"/>
          <p:cNvSpPr txBox="1"/>
          <p:nvPr/>
        </p:nvSpPr>
        <p:spPr>
          <a:xfrm>
            <a:off x="12904245" y="3286566"/>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de votes avec différents types (opinion, décision, évaluation) et résultats temps réel</a:t>
            </a:r>
          </a:p>
        </p:txBody>
      </p:sp>
      <p:sp>
        <p:nvSpPr>
          <p:cNvPr id="49" name="TextBox 49"/>
          <p:cNvSpPr txBox="1"/>
          <p:nvPr/>
        </p:nvSpPr>
        <p:spPr>
          <a:xfrm>
            <a:off x="13115783"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Sondages</a:t>
            </a:r>
          </a:p>
        </p:txBody>
      </p:sp>
      <p:grpSp>
        <p:nvGrpSpPr>
          <p:cNvPr id="50" name="Group 50"/>
          <p:cNvGrpSpPr/>
          <p:nvPr/>
        </p:nvGrpSpPr>
        <p:grpSpPr>
          <a:xfrm rot="-10800000">
            <a:off x="11480810" y="5946592"/>
            <a:ext cx="1221489" cy="99876"/>
            <a:chOff x="0" y="0"/>
            <a:chExt cx="1863865" cy="152400"/>
          </a:xfrm>
        </p:grpSpPr>
        <p:sp>
          <p:nvSpPr>
            <p:cNvPr id="51" name="Freeform 5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CBCBEB"/>
            </a:solidFill>
          </p:spPr>
        </p:sp>
      </p:grpSp>
      <p:sp>
        <p:nvSpPr>
          <p:cNvPr id="52" name="TextBox 52"/>
          <p:cNvSpPr txBox="1"/>
          <p:nvPr/>
        </p:nvSpPr>
        <p:spPr>
          <a:xfrm>
            <a:off x="11122283"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Portail dédié avec validation groupes, modération contenu, consultation journaux et supervision plateforme</a:t>
            </a:r>
          </a:p>
        </p:txBody>
      </p:sp>
      <p:sp>
        <p:nvSpPr>
          <p:cNvPr id="53" name="TextBox 53"/>
          <p:cNvSpPr txBox="1"/>
          <p:nvPr/>
        </p:nvSpPr>
        <p:spPr>
          <a:xfrm>
            <a:off x="11012369" y="6097981"/>
            <a:ext cx="204845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Administration</a:t>
            </a:r>
          </a:p>
        </p:txBody>
      </p:sp>
      <p:grpSp>
        <p:nvGrpSpPr>
          <p:cNvPr id="54" name="Group 54"/>
          <p:cNvGrpSpPr/>
          <p:nvPr/>
        </p:nvGrpSpPr>
        <p:grpSpPr>
          <a:xfrm>
            <a:off x="14925339" y="3755372"/>
            <a:ext cx="1504554" cy="1496301"/>
            <a:chOff x="0" y="0"/>
            <a:chExt cx="812800" cy="808341"/>
          </a:xfrm>
        </p:grpSpPr>
        <p:sp>
          <p:nvSpPr>
            <p:cNvPr id="55" name="Freeform 5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56" name="TextBox 5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08</a:t>
              </a:r>
            </a:p>
          </p:txBody>
        </p:sp>
      </p:grpSp>
      <p:grpSp>
        <p:nvGrpSpPr>
          <p:cNvPr id="57" name="Group 57"/>
          <p:cNvGrpSpPr/>
          <p:nvPr/>
        </p:nvGrpSpPr>
        <p:grpSpPr>
          <a:xfrm rot="-10800000">
            <a:off x="15086011" y="5946592"/>
            <a:ext cx="1221489" cy="99876"/>
            <a:chOff x="0" y="0"/>
            <a:chExt cx="1863865" cy="152400"/>
          </a:xfrm>
        </p:grpSpPr>
        <p:sp>
          <p:nvSpPr>
            <p:cNvPr id="58" name="Freeform 58"/>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DDCBFF"/>
            </a:solidFill>
          </p:spPr>
        </p:sp>
      </p:grpSp>
      <p:sp>
        <p:nvSpPr>
          <p:cNvPr id="59" name="TextBox 59"/>
          <p:cNvSpPr txBox="1"/>
          <p:nvPr/>
        </p:nvSpPr>
        <p:spPr>
          <a:xfrm>
            <a:off x="14727484" y="6648240"/>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Journalisation complète des actions utilisateurs et administratives pour traçabilité et conformité</a:t>
            </a:r>
          </a:p>
        </p:txBody>
      </p:sp>
      <p:sp>
        <p:nvSpPr>
          <p:cNvPr id="60" name="TextBox 60"/>
          <p:cNvSpPr txBox="1"/>
          <p:nvPr/>
        </p:nvSpPr>
        <p:spPr>
          <a:xfrm>
            <a:off x="14959169"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t>
            </a:r>
          </a:p>
          <a:p>
            <a:pPr marL="0" lvl="0" indent="0" algn="ctr">
              <a:lnSpc>
                <a:spcPts val="1982"/>
              </a:lnSpc>
            </a:pPr>
            <a:r>
              <a:rPr lang="en-US" sz="1548" b="1">
                <a:solidFill>
                  <a:srgbClr val="000000"/>
                </a:solidFill>
                <a:latin typeface="Montserrat Bold"/>
                <a:ea typeface="Montserrat Bold"/>
                <a:cs typeface="Montserrat Bold"/>
                <a:sym typeface="Montserrat Bold"/>
              </a:rPr>
              <a:t>Audit</a:t>
            </a:r>
          </a:p>
        </p:txBody>
      </p:sp>
      <p:sp>
        <p:nvSpPr>
          <p:cNvPr id="61" name="TextBox 61"/>
          <p:cNvSpPr txBox="1"/>
          <p:nvPr/>
        </p:nvSpPr>
        <p:spPr>
          <a:xfrm>
            <a:off x="5923263" y="1644019"/>
            <a:ext cx="6061489"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Les 8 piliers de TalentShare</a:t>
            </a:r>
          </a:p>
        </p:txBody>
      </p:sp>
      <p:sp>
        <p:nvSpPr>
          <p:cNvPr id="62" name="Freeform 62"/>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3" name="Freeform 63"/>
          <p:cNvSpPr/>
          <p:nvPr/>
        </p:nvSpPr>
        <p:spPr>
          <a:xfrm>
            <a:off x="17407701" y="4503522"/>
            <a:ext cx="18143022" cy="1055094"/>
          </a:xfrm>
          <a:custGeom>
            <a:avLst/>
            <a:gdLst/>
            <a:ahLst/>
            <a:cxnLst/>
            <a:rect l="l" t="t" r="r" b="b"/>
            <a:pathLst>
              <a:path w="18143022" h="1055094">
                <a:moveTo>
                  <a:pt x="0" y="0"/>
                </a:moveTo>
                <a:lnTo>
                  <a:pt x="18143022" y="0"/>
                </a:lnTo>
                <a:lnTo>
                  <a:pt x="18143022"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64"/>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9">
              <a:alphaModFix amt="61000"/>
              <a:extLst>
                <a:ext uri="{96DAC541-7B7A-43D3-8B79-37D633B846F1}">
                  <asvg:svgBlip xmlns:asvg="http://schemas.microsoft.com/office/drawing/2016/SVG/main" r:embed="rId10"/>
                </a:ext>
              </a:extLst>
            </a:blip>
            <a:stretch>
              <a:fillRect/>
            </a:stretch>
          </a:blipFill>
        </p:spPr>
      </p:sp>
      <p:sp>
        <p:nvSpPr>
          <p:cNvPr id="65" name="TextBox 65"/>
          <p:cNvSpPr txBox="1"/>
          <p:nvPr/>
        </p:nvSpPr>
        <p:spPr>
          <a:xfrm>
            <a:off x="16429893" y="8772525"/>
            <a:ext cx="813005"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04/12</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746416977"/>
              </p:ext>
            </p:extLst>
          </p:nvPr>
        </p:nvGraphicFramePr>
        <p:xfrm>
          <a:off x="3103175" y="3161022"/>
          <a:ext cx="5812225" cy="4772141"/>
        </p:xfrm>
        <a:graphic>
          <a:graphicData uri="http://schemas.openxmlformats.org/drawingml/2006/table">
            <a:tbl>
              <a:tblPr/>
              <a:tblGrid>
                <a:gridCol w="5812225">
                  <a:extLst>
                    <a:ext uri="{9D8B030D-6E8A-4147-A177-3AD203B41FA5}">
                      <a16:colId xmlns:a16="http://schemas.microsoft.com/office/drawing/2014/main" val="20000"/>
                    </a:ext>
                  </a:extLst>
                </a:gridCol>
              </a:tblGrid>
              <a:tr h="748929">
                <a:tc>
                  <a:txBody>
                    <a:bodyPr/>
                    <a:lstStyle/>
                    <a:p>
                      <a:pPr algn="ctr">
                        <a:lnSpc>
                          <a:spcPts val="2520"/>
                        </a:lnSpc>
                        <a:defRPr/>
                      </a:pPr>
                      <a:r>
                        <a:rPr lang="en-US" sz="1800" b="1" dirty="0" err="1">
                          <a:solidFill>
                            <a:srgbClr val="000000"/>
                          </a:solidFill>
                          <a:latin typeface="Glacial Indifference Bold"/>
                          <a:ea typeface="Glacial Indifference Bold"/>
                          <a:cs typeface="Glacial Indifference Bold"/>
                          <a:sym typeface="Glacial Indifference Bold"/>
                        </a:rPr>
                        <a:t>Sécuriser</a:t>
                      </a:r>
                      <a:r>
                        <a:rPr lang="en-US" sz="1800" b="1" dirty="0">
                          <a:solidFill>
                            <a:srgbClr val="000000"/>
                          </a:solidFill>
                          <a:latin typeface="Glacial Indifference Bold"/>
                          <a:ea typeface="Glacial Indifference Bold"/>
                          <a:cs typeface="Glacial Indifference Bold"/>
                          <a:sym typeface="Glacial Indifference Bold"/>
                        </a:rPr>
                        <a:t> le Temps </a:t>
                      </a:r>
                      <a:r>
                        <a:rPr lang="en-US" sz="1800" b="1" dirty="0" err="1">
                          <a:solidFill>
                            <a:srgbClr val="000000"/>
                          </a:solidFill>
                          <a:latin typeface="Glacial Indifference Bold"/>
                          <a:ea typeface="Glacial Indifference Bold"/>
                          <a:cs typeface="Glacial Indifference Bold"/>
                          <a:sym typeface="Glacial Indifference Bold"/>
                        </a:rPr>
                        <a:t>Réel</a:t>
                      </a:r>
                      <a:endParaRPr lang="en-US" sz="1100" dirty="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0"/>
                  </a:ext>
                </a:extLst>
              </a:tr>
              <a:tr h="2138055">
                <a:tc>
                  <a:txBody>
                    <a:bodyPr/>
                    <a:lstStyle/>
                    <a:p>
                      <a:pPr algn="ctr">
                        <a:lnSpc>
                          <a:spcPts val="2520"/>
                        </a:lnSpc>
                        <a:defRPr/>
                      </a:pPr>
                      <a:r>
                        <a:rPr lang="en-US" sz="1800">
                          <a:solidFill>
                            <a:srgbClr val="000000"/>
                          </a:solidFill>
                          <a:latin typeface="Glacial Indifference"/>
                          <a:ea typeface="Glacial Indifference"/>
                          <a:cs typeface="Glacial Indifference"/>
                          <a:sym typeface="Glacial Indifference"/>
                        </a:rPr>
                        <a:t>Comment authentifier un utilisateur sur une connexion WebSocket ? Les filtres HTTP standards ne fonctionnent pas.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1"/>
                  </a:ext>
                </a:extLst>
              </a:tr>
              <a:tr h="1885157">
                <a:tc>
                  <a:txBody>
                    <a:bodyPr/>
                    <a:lstStyle/>
                    <a:p>
                      <a:pPr algn="ctr">
                        <a:lnSpc>
                          <a:spcPts val="2520"/>
                        </a:lnSpc>
                        <a:defRPr/>
                      </a:pPr>
                      <a:r>
                        <a:rPr lang="en-US" sz="1800" dirty="0" err="1">
                          <a:solidFill>
                            <a:srgbClr val="000000"/>
                          </a:solidFill>
                          <a:latin typeface="Glacial Indifference"/>
                          <a:ea typeface="Glacial Indifference"/>
                          <a:cs typeface="Glacial Indifference"/>
                          <a:sym typeface="Glacial Indifference"/>
                          <a:hlinkClick r:id="rId5" action="ppaction://hlinksldjump"/>
                        </a:rPr>
                        <a:t>J'ai</a:t>
                      </a:r>
                      <a:r>
                        <a:rPr lang="en-US" sz="1800" dirty="0">
                          <a:solidFill>
                            <a:srgbClr val="000000"/>
                          </a:solidFill>
                          <a:latin typeface="Glacial Indifference"/>
                          <a:ea typeface="Glacial Indifference"/>
                          <a:cs typeface="Glacial Indifference"/>
                          <a:sym typeface="Glacial Indifference"/>
                          <a:hlinkClick r:id="rId5" action="ppaction://hlinksldjump"/>
                        </a:rPr>
                        <a:t> </a:t>
                      </a:r>
                      <a:r>
                        <a:rPr lang="en-US" sz="1800" dirty="0" err="1">
                          <a:solidFill>
                            <a:srgbClr val="000000"/>
                          </a:solidFill>
                          <a:latin typeface="Glacial Indifference"/>
                          <a:ea typeface="Glacial Indifference"/>
                          <a:cs typeface="Glacial Indifference"/>
                          <a:sym typeface="Glacial Indifference"/>
                          <a:hlinkClick r:id="rId5" action="ppaction://hlinksldjump"/>
                        </a:rPr>
                        <a:t>développé</a:t>
                      </a:r>
                      <a:r>
                        <a:rPr lang="en-US" sz="1800" dirty="0">
                          <a:solidFill>
                            <a:srgbClr val="000000"/>
                          </a:solidFill>
                          <a:latin typeface="Glacial Indifference"/>
                          <a:ea typeface="Glacial Indifference"/>
                          <a:cs typeface="Glacial Indifference"/>
                          <a:sym typeface="Glacial Indifference"/>
                          <a:hlinkClick r:id="rId5" action="ppaction://hlinksldjump"/>
                        </a:rPr>
                        <a:t> un JWT Handshake Interceptor </a:t>
                      </a:r>
                      <a:r>
                        <a:rPr lang="en-US" sz="1800" dirty="0" err="1">
                          <a:solidFill>
                            <a:srgbClr val="000000"/>
                          </a:solidFill>
                          <a:latin typeface="Glacial Indifference"/>
                          <a:ea typeface="Glacial Indifference"/>
                          <a:cs typeface="Glacial Indifference"/>
                          <a:sym typeface="Glacial Indifference"/>
                          <a:hlinkClick r:id="rId5" action="ppaction://hlinksldjump"/>
                        </a:rPr>
                        <a:t>personnalisé</a:t>
                      </a:r>
                      <a:r>
                        <a:rPr lang="en-US" sz="1800" dirty="0">
                          <a:solidFill>
                            <a:srgbClr val="000000"/>
                          </a:solidFill>
                          <a:latin typeface="Glacial Indifference"/>
                          <a:ea typeface="Glacial Indifference"/>
                          <a:cs typeface="Glacial Indifference"/>
                          <a:sym typeface="Glacial Indifference"/>
                          <a:hlinkClick r:id="rId5" action="ppaction://hlinksldjump"/>
                        </a:rPr>
                        <a:t>. Il </a:t>
                      </a:r>
                      <a:r>
                        <a:rPr lang="en-US" sz="1800" dirty="0" err="1">
                          <a:solidFill>
                            <a:srgbClr val="000000"/>
                          </a:solidFill>
                          <a:latin typeface="Glacial Indifference"/>
                          <a:ea typeface="Glacial Indifference"/>
                          <a:cs typeface="Glacial Indifference"/>
                          <a:sym typeface="Glacial Indifference"/>
                          <a:hlinkClick r:id="rId5" action="ppaction://hlinksldjump"/>
                        </a:rPr>
                        <a:t>valide</a:t>
                      </a:r>
                      <a:r>
                        <a:rPr lang="en-US" sz="1800" dirty="0">
                          <a:solidFill>
                            <a:srgbClr val="000000"/>
                          </a:solidFill>
                          <a:latin typeface="Glacial Indifference"/>
                          <a:ea typeface="Glacial Indifference"/>
                          <a:cs typeface="Glacial Indifference"/>
                          <a:sym typeface="Glacial Indifference"/>
                          <a:hlinkClick r:id="rId5" action="ppaction://hlinksldjump"/>
                        </a:rPr>
                        <a:t> le token JWT </a:t>
                      </a:r>
                      <a:r>
                        <a:rPr lang="en-US" sz="1800" dirty="0" err="1">
                          <a:solidFill>
                            <a:srgbClr val="000000"/>
                          </a:solidFill>
                          <a:latin typeface="Glacial Indifference"/>
                          <a:ea typeface="Glacial Indifference"/>
                          <a:cs typeface="Glacial Indifference"/>
                          <a:sym typeface="Glacial Indifference"/>
                          <a:hlinkClick r:id="rId5" action="ppaction://hlinksldjump"/>
                        </a:rPr>
                        <a:t>lors</a:t>
                      </a:r>
                      <a:r>
                        <a:rPr lang="en-US" sz="1800" dirty="0">
                          <a:solidFill>
                            <a:srgbClr val="000000"/>
                          </a:solidFill>
                          <a:latin typeface="Glacial Indifference"/>
                          <a:ea typeface="Glacial Indifference"/>
                          <a:cs typeface="Glacial Indifference"/>
                          <a:sym typeface="Glacial Indifference"/>
                          <a:hlinkClick r:id="rId5" action="ppaction://hlinksldjump"/>
                        </a:rPr>
                        <a:t> de la </a:t>
                      </a:r>
                      <a:r>
                        <a:rPr lang="en-US" sz="1800" dirty="0" err="1">
                          <a:solidFill>
                            <a:srgbClr val="000000"/>
                          </a:solidFill>
                          <a:latin typeface="Glacial Indifference"/>
                          <a:ea typeface="Glacial Indifference"/>
                          <a:cs typeface="Glacial Indifference"/>
                          <a:sym typeface="Glacial Indifference"/>
                          <a:hlinkClick r:id="rId5" action="ppaction://hlinksldjump"/>
                        </a:rPr>
                        <a:t>poignée</a:t>
                      </a:r>
                      <a:r>
                        <a:rPr lang="en-US" sz="1800" dirty="0">
                          <a:solidFill>
                            <a:srgbClr val="000000"/>
                          </a:solidFill>
                          <a:latin typeface="Glacial Indifference"/>
                          <a:ea typeface="Glacial Indifference"/>
                          <a:cs typeface="Glacial Indifference"/>
                          <a:sym typeface="Glacial Indifference"/>
                          <a:hlinkClick r:id="rId5" action="ppaction://hlinksldjump"/>
                        </a:rPr>
                        <a:t> de main </a:t>
                      </a:r>
                      <a:r>
                        <a:rPr lang="en-US" sz="1800" dirty="0" err="1">
                          <a:solidFill>
                            <a:srgbClr val="000000"/>
                          </a:solidFill>
                          <a:latin typeface="Glacial Indifference"/>
                          <a:ea typeface="Glacial Indifference"/>
                          <a:cs typeface="Glacial Indifference"/>
                          <a:sym typeface="Glacial Indifference"/>
                          <a:hlinkClick r:id="rId5" action="ppaction://hlinksldjump"/>
                        </a:rPr>
                        <a:t>initiale</a:t>
                      </a:r>
                      <a:r>
                        <a:rPr lang="en-US" sz="1800" dirty="0">
                          <a:solidFill>
                            <a:srgbClr val="000000"/>
                          </a:solidFill>
                          <a:latin typeface="Glacial Indifference"/>
                          <a:ea typeface="Glacial Indifference"/>
                          <a:cs typeface="Glacial Indifference"/>
                          <a:sym typeface="Glacial Indifference"/>
                          <a:hlinkClick r:id="rId5" action="ppaction://hlinksldjump"/>
                        </a:rPr>
                        <a:t>, </a:t>
                      </a:r>
                      <a:r>
                        <a:rPr lang="en-US" sz="1800" dirty="0" err="1">
                          <a:solidFill>
                            <a:srgbClr val="000000"/>
                          </a:solidFill>
                          <a:latin typeface="Glacial Indifference"/>
                          <a:ea typeface="Glacial Indifference"/>
                          <a:cs typeface="Glacial Indifference"/>
                          <a:sym typeface="Glacial Indifference"/>
                          <a:hlinkClick r:id="rId5" action="ppaction://hlinksldjump"/>
                        </a:rPr>
                        <a:t>agissant</a:t>
                      </a:r>
                      <a:r>
                        <a:rPr lang="en-US" sz="1800" dirty="0">
                          <a:solidFill>
                            <a:srgbClr val="000000"/>
                          </a:solidFill>
                          <a:latin typeface="Glacial Indifference"/>
                          <a:ea typeface="Glacial Indifference"/>
                          <a:cs typeface="Glacial Indifference"/>
                          <a:sym typeface="Glacial Indifference"/>
                          <a:hlinkClick r:id="rId5" action="ppaction://hlinksldjump"/>
                        </a:rPr>
                        <a:t> </a:t>
                      </a:r>
                      <a:r>
                        <a:rPr lang="en-US" sz="1800" dirty="0" err="1">
                          <a:solidFill>
                            <a:srgbClr val="000000"/>
                          </a:solidFill>
                          <a:latin typeface="Glacial Indifference"/>
                          <a:ea typeface="Glacial Indifference"/>
                          <a:cs typeface="Glacial Indifference"/>
                          <a:sym typeface="Glacial Indifference"/>
                          <a:hlinkClick r:id="rId5" action="ppaction://hlinksldjump"/>
                        </a:rPr>
                        <a:t>comme</a:t>
                      </a:r>
                      <a:r>
                        <a:rPr lang="en-US" sz="1800" dirty="0">
                          <a:solidFill>
                            <a:srgbClr val="000000"/>
                          </a:solidFill>
                          <a:latin typeface="Glacial Indifference"/>
                          <a:ea typeface="Glacial Indifference"/>
                          <a:cs typeface="Glacial Indifference"/>
                          <a:sym typeface="Glacial Indifference"/>
                          <a:hlinkClick r:id="rId5" action="ppaction://hlinksldjump"/>
                        </a:rPr>
                        <a:t> un '</a:t>
                      </a:r>
                      <a:r>
                        <a:rPr lang="en-US" sz="1800" dirty="0" err="1">
                          <a:solidFill>
                            <a:srgbClr val="000000"/>
                          </a:solidFill>
                          <a:latin typeface="Glacial Indifference"/>
                          <a:ea typeface="Glacial Indifference"/>
                          <a:cs typeface="Glacial Indifference"/>
                          <a:sym typeface="Glacial Indifference"/>
                          <a:hlinkClick r:id="rId5" action="ppaction://hlinksldjump"/>
                        </a:rPr>
                        <a:t>videur</a:t>
                      </a:r>
                      <a:r>
                        <a:rPr lang="en-US" sz="1800" dirty="0">
                          <a:solidFill>
                            <a:srgbClr val="000000"/>
                          </a:solidFill>
                          <a:latin typeface="Glacial Indifference"/>
                          <a:ea typeface="Glacial Indifference"/>
                          <a:cs typeface="Glacial Indifference"/>
                          <a:sym typeface="Glacial Indifference"/>
                          <a:hlinkClick r:id="rId5" action="ppaction://hlinksldjump"/>
                        </a:rPr>
                        <a:t>' pour la </a:t>
                      </a:r>
                      <a:r>
                        <a:rPr lang="en-US" sz="1800" dirty="0" err="1">
                          <a:solidFill>
                            <a:srgbClr val="000000"/>
                          </a:solidFill>
                          <a:latin typeface="Glacial Indifference"/>
                          <a:ea typeface="Glacial Indifference"/>
                          <a:cs typeface="Glacial Indifference"/>
                          <a:sym typeface="Glacial Indifference"/>
                          <a:hlinkClick r:id="rId5" action="ppaction://hlinksldjump"/>
                        </a:rPr>
                        <a:t>connexion</a:t>
                      </a:r>
                      <a:r>
                        <a:rPr lang="en-US" sz="1800" dirty="0">
                          <a:solidFill>
                            <a:srgbClr val="000000"/>
                          </a:solidFill>
                          <a:latin typeface="Glacial Indifference"/>
                          <a:ea typeface="Glacial Indifference"/>
                          <a:cs typeface="Glacial Indifference"/>
                          <a:sym typeface="Glacial Indifference"/>
                          <a:hlinkClick r:id="rId5" action="ppaction://hlinksldjump"/>
                        </a:rPr>
                        <a:t> temps </a:t>
                      </a:r>
                      <a:r>
                        <a:rPr lang="en-US" sz="1800" dirty="0" err="1">
                          <a:solidFill>
                            <a:srgbClr val="000000"/>
                          </a:solidFill>
                          <a:latin typeface="Glacial Indifference"/>
                          <a:ea typeface="Glacial Indifference"/>
                          <a:cs typeface="Glacial Indifference"/>
                          <a:sym typeface="Glacial Indifference"/>
                          <a:hlinkClick r:id="rId5" action="ppaction://hlinksldjump"/>
                        </a:rPr>
                        <a:t>réel</a:t>
                      </a:r>
                      <a:r>
                        <a:rPr lang="en-US" sz="1800" dirty="0">
                          <a:solidFill>
                            <a:srgbClr val="000000"/>
                          </a:solidFill>
                          <a:latin typeface="Glacial Indifference"/>
                          <a:ea typeface="Glacial Indifference"/>
                          <a:cs typeface="Glacial Indifference"/>
                          <a:sym typeface="Glacial Indifference"/>
                          <a:hlinkClick r:id="rId5" action="ppaction://hlinksldjump"/>
                        </a:rPr>
                        <a:t>.</a:t>
                      </a:r>
                      <a:endParaRPr lang="en-US" sz="1100" dirty="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2"/>
                  </a:ext>
                </a:extLst>
              </a:tr>
            </a:tbl>
          </a:graphicData>
        </a:graphic>
      </p:graphicFrame>
      <p:sp>
        <p:nvSpPr>
          <p:cNvPr id="4" name="Freeform 4"/>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780951" y="933450"/>
            <a:ext cx="12584357" cy="887094"/>
          </a:xfrm>
          <a:prstGeom prst="rect">
            <a:avLst/>
          </a:prstGeom>
        </p:spPr>
        <p:txBody>
          <a:bodyPr lIns="0" tIns="0" rIns="0" bIns="0" rtlCol="0" anchor="t">
            <a:spAutoFit/>
          </a:bodyPr>
          <a:lstStyle/>
          <a:p>
            <a:pPr marL="0" lvl="0" indent="0" algn="ctr">
              <a:lnSpc>
                <a:spcPts val="7280"/>
              </a:lnSpc>
              <a:spcBef>
                <a:spcPct val="0"/>
              </a:spcBef>
            </a:pPr>
            <a:r>
              <a:rPr lang="en-US" sz="5200" b="1">
                <a:solidFill>
                  <a:srgbClr val="2D3880"/>
                </a:solidFill>
                <a:latin typeface="Cormorant Garamond Bold"/>
                <a:ea typeface="Cormorant Garamond Bold"/>
                <a:cs typeface="Cormorant Garamond Bold"/>
                <a:sym typeface="Cormorant Garamond Bold"/>
              </a:rPr>
              <a:t>Défis Techniques – Développement &amp; Sécurité</a:t>
            </a:r>
          </a:p>
        </p:txBody>
      </p:sp>
      <p:sp>
        <p:nvSpPr>
          <p:cNvPr id="6" name="TextBox 6"/>
          <p:cNvSpPr txBox="1"/>
          <p:nvPr/>
        </p:nvSpPr>
        <p:spPr>
          <a:xfrm>
            <a:off x="5491463" y="1835107"/>
            <a:ext cx="9163333"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 Surmonter les obstacles pour une application robuste et sécurisée</a:t>
            </a:r>
          </a:p>
        </p:txBody>
      </p:sp>
      <p:sp>
        <p:nvSpPr>
          <p:cNvPr id="7" name="TextBox 7"/>
          <p:cNvSpPr txBox="1"/>
          <p:nvPr/>
        </p:nvSpPr>
        <p:spPr>
          <a:xfrm>
            <a:off x="16365308" y="8772525"/>
            <a:ext cx="877590"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05/12</a:t>
            </a:r>
          </a:p>
        </p:txBody>
      </p:sp>
      <p:grpSp>
        <p:nvGrpSpPr>
          <p:cNvPr id="8" name="Group 8"/>
          <p:cNvGrpSpPr/>
          <p:nvPr/>
        </p:nvGrpSpPr>
        <p:grpSpPr>
          <a:xfrm>
            <a:off x="10073129" y="2654867"/>
            <a:ext cx="5197026" cy="5784451"/>
            <a:chOff x="0" y="0"/>
            <a:chExt cx="6929368" cy="7712602"/>
          </a:xfrm>
        </p:grpSpPr>
        <p:grpSp>
          <p:nvGrpSpPr>
            <p:cNvPr id="9" name="Group 9"/>
            <p:cNvGrpSpPr/>
            <p:nvPr/>
          </p:nvGrpSpPr>
          <p:grpSpPr>
            <a:xfrm>
              <a:off x="0" y="0"/>
              <a:ext cx="6929368" cy="7712602"/>
              <a:chOff x="0" y="0"/>
              <a:chExt cx="1941115" cy="2160521"/>
            </a:xfrm>
          </p:grpSpPr>
          <p:sp>
            <p:nvSpPr>
              <p:cNvPr id="10" name="Freeform 10"/>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solidFill>
                <a:srgbClr val="CBCBEB"/>
              </a:solidFill>
            </p:spPr>
          </p:sp>
          <p:sp>
            <p:nvSpPr>
              <p:cNvPr id="11" name="TextBox 11"/>
              <p:cNvSpPr txBox="1"/>
              <p:nvPr/>
            </p:nvSpPr>
            <p:spPr>
              <a:xfrm>
                <a:off x="0" y="-47625"/>
                <a:ext cx="1941115" cy="2208146"/>
              </a:xfrm>
              <a:prstGeom prst="rect">
                <a:avLst/>
              </a:prstGeom>
            </p:spPr>
            <p:txBody>
              <a:bodyPr lIns="50800" tIns="50800" rIns="50800" bIns="50800" rtlCol="0" anchor="ctr"/>
              <a:lstStyle/>
              <a:p>
                <a:pPr algn="ctr">
                  <a:lnSpc>
                    <a:spcPts val="3012"/>
                  </a:lnSpc>
                </a:pPr>
                <a:endParaRPr/>
              </a:p>
            </p:txBody>
          </p:sp>
        </p:grpSp>
        <p:sp>
          <p:nvSpPr>
            <p:cNvPr id="12" name="TextBox 12"/>
            <p:cNvSpPr txBox="1"/>
            <p:nvPr/>
          </p:nvSpPr>
          <p:spPr>
            <a:xfrm>
              <a:off x="519409" y="1234777"/>
              <a:ext cx="6097176" cy="6447692"/>
            </a:xfrm>
            <a:prstGeom prst="rect">
              <a:avLst/>
            </a:prstGeom>
          </p:spPr>
          <p:txBody>
            <a:bodyPr lIns="0" tIns="0" rIns="0" bIns="0" rtlCol="0" anchor="t">
              <a:spAutoFit/>
            </a:bodyPr>
            <a:lstStyle/>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@Component</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public class JwtHandshakeInterceptor implements HandshakeInterceptor {</a:t>
              </a:r>
            </a:p>
            <a:p>
              <a:pPr algn="l">
                <a:lnSpc>
                  <a:spcPts val="1480"/>
                </a:lnSpc>
              </a:pPr>
              <a:endParaRPr lang="en-US" sz="1057">
                <a:solidFill>
                  <a:srgbClr val="2D3880"/>
                </a:solidFill>
                <a:latin typeface="Copperplate Gothic 29 BC Bold"/>
                <a:ea typeface="Copperplate Gothic 29 BC Bold"/>
                <a:cs typeface="Copperplate Gothic 29 BC Bold"/>
                <a:sym typeface="Copperplate Gothic 29 BC Bold"/>
              </a:endParaRP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@Autowired</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private JwtUtil jwtUtil;</a:t>
              </a:r>
            </a:p>
            <a:p>
              <a:pPr algn="l">
                <a:lnSpc>
                  <a:spcPts val="1480"/>
                </a:lnSpc>
              </a:pPr>
              <a:endParaRPr lang="en-US" sz="1057">
                <a:solidFill>
                  <a:srgbClr val="2D3880"/>
                </a:solidFill>
                <a:latin typeface="Copperplate Gothic 29 BC Bold"/>
                <a:ea typeface="Copperplate Gothic 29 BC Bold"/>
                <a:cs typeface="Copperplate Gothic 29 BC Bold"/>
                <a:sym typeface="Copperplate Gothic 29 BC Bold"/>
              </a:endParaRP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@Override</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public boolean beforeHandshake(ServerHttpRequest request, </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ServerHttpResponse response, </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WebSocketHandler wsHandler, </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Map&lt;String, Object&gt; attributes) {</a:t>
              </a:r>
            </a:p>
            <a:p>
              <a:pPr algn="l">
                <a:lnSpc>
                  <a:spcPts val="1480"/>
                </a:lnSpc>
              </a:pPr>
              <a:endParaRPr lang="en-US" sz="1057">
                <a:solidFill>
                  <a:srgbClr val="2D3880"/>
                </a:solidFill>
                <a:latin typeface="Copperplate Gothic 29 BC Bold"/>
                <a:ea typeface="Copperplate Gothic 29 BC Bold"/>
                <a:cs typeface="Copperplate Gothic 29 BC Bold"/>
                <a:sym typeface="Copperplate Gothic 29 BC Bold"/>
              </a:endParaRP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 1. Extraire le token des paramètres de requête</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String token = getTokenFromRequest(request);</a:t>
              </a:r>
            </a:p>
            <a:p>
              <a:pPr algn="l">
                <a:lnSpc>
                  <a:spcPts val="1480"/>
                </a:lnSpc>
              </a:pPr>
              <a:endParaRPr lang="en-US" sz="1057">
                <a:solidFill>
                  <a:srgbClr val="2D3880"/>
                </a:solidFill>
                <a:latin typeface="Copperplate Gothic 29 BC Bold"/>
                <a:ea typeface="Copperplate Gothic 29 BC Bold"/>
                <a:cs typeface="Copperplate Gothic 29 BC Bold"/>
                <a:sym typeface="Copperplate Gothic 29 BC Bold"/>
              </a:endParaRP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 2. Valider le token en utilisant JwtUtil</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if (token != null &amp;&amp; jwtUtil.validateToken(token)) {</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String username = jwtUtil.extractUsername(token);</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attributes.put("username", username);</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return true; // Authorize handshake</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response.setStatusCode(HttpStatus.UNAUTHORIZED);</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return false; // Reject handshake</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a:t>
              </a:r>
            </a:p>
            <a:p>
              <a:pPr algn="l">
                <a:lnSpc>
                  <a:spcPts val="1480"/>
                </a:lnSpc>
              </a:pPr>
              <a:r>
                <a:rPr lang="en-US" sz="1057">
                  <a:solidFill>
                    <a:srgbClr val="2D3880"/>
                  </a:solidFill>
                  <a:latin typeface="Copperplate Gothic 29 BC Bold"/>
                  <a:ea typeface="Copperplate Gothic 29 BC Bold"/>
                  <a:cs typeface="Copperplate Gothic 29 BC Bold"/>
                  <a:sym typeface="Copperplate Gothic 29 BC Bold"/>
                </a:rPr>
                <a:t>    // ... afterHandshake method ...</a:t>
              </a:r>
            </a:p>
            <a:p>
              <a:pPr marL="0" lvl="0" indent="0" algn="l">
                <a:lnSpc>
                  <a:spcPts val="987"/>
                </a:lnSpc>
                <a:spcBef>
                  <a:spcPct val="0"/>
                </a:spcBef>
              </a:pPr>
              <a:r>
                <a:rPr lang="en-US" sz="705">
                  <a:solidFill>
                    <a:srgbClr val="2D3880"/>
                  </a:solidFill>
                  <a:latin typeface="Copperplate Gothic 29 BC Bold"/>
                  <a:ea typeface="Copperplate Gothic 29 BC Bold"/>
                  <a:cs typeface="Copperplate Gothic 29 BC Bold"/>
                  <a:sym typeface="Copperplate Gothic 29 BC Bold"/>
                </a:rPr>
                <a:t>}</a:t>
              </a:r>
            </a:p>
          </p:txBody>
        </p:sp>
        <p:sp>
          <p:nvSpPr>
            <p:cNvPr id="13" name="TextBox 13"/>
            <p:cNvSpPr txBox="1"/>
            <p:nvPr/>
          </p:nvSpPr>
          <p:spPr>
            <a:xfrm>
              <a:off x="519409" y="460666"/>
              <a:ext cx="5824214" cy="365295"/>
            </a:xfrm>
            <a:prstGeom prst="rect">
              <a:avLst/>
            </a:prstGeom>
          </p:spPr>
          <p:txBody>
            <a:bodyPr lIns="0" tIns="0" rIns="0" bIns="0" rtlCol="0" anchor="t">
              <a:spAutoFit/>
            </a:bodyPr>
            <a:lstStyle/>
            <a:p>
              <a:pPr marL="0" lvl="0" indent="0" algn="l">
                <a:lnSpc>
                  <a:spcPts val="2369"/>
                </a:lnSpc>
                <a:spcBef>
                  <a:spcPct val="0"/>
                </a:spcBef>
              </a:pPr>
              <a:r>
                <a:rPr lang="en-US" sz="1692" b="1">
                  <a:solidFill>
                    <a:srgbClr val="2D3880"/>
                  </a:solidFill>
                  <a:latin typeface="Glacial Indifference Bold"/>
                  <a:ea typeface="Glacial Indifference Bold"/>
                  <a:cs typeface="Glacial Indifference Bold"/>
                  <a:sym typeface="Glacial Indifference Bold"/>
                </a:rPr>
                <a:t>Code de l'Intercepteur WebSocket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23263" y="785500"/>
            <a:ext cx="9028675" cy="887094"/>
          </a:xfrm>
          <a:prstGeom prst="rect">
            <a:avLst/>
          </a:prstGeom>
        </p:spPr>
        <p:txBody>
          <a:bodyPr lIns="0" tIns="0" rIns="0" bIns="0" rtlCol="0" anchor="t">
            <a:spAutoFit/>
          </a:bodyPr>
          <a:lstStyle/>
          <a:p>
            <a:pPr marL="0" lvl="0" indent="0" algn="l">
              <a:lnSpc>
                <a:spcPts val="7280"/>
              </a:lnSpc>
              <a:spcBef>
                <a:spcPct val="0"/>
              </a:spcBef>
            </a:pPr>
            <a:r>
              <a:rPr lang="en-US" sz="5200" b="1" i="1">
                <a:solidFill>
                  <a:srgbClr val="2D3880"/>
                </a:solidFill>
                <a:latin typeface="Cormorant Garamond Bold Italics"/>
                <a:ea typeface="Cormorant Garamond Bold Italics"/>
                <a:cs typeface="Cormorant Garamond Bold Italics"/>
                <a:sym typeface="Cormorant Garamond Bold Italics"/>
              </a:rPr>
              <a:t>Réalisation du cœur métier</a:t>
            </a:r>
          </a:p>
        </p:txBody>
      </p:sp>
      <p:sp>
        <p:nvSpPr>
          <p:cNvPr id="3" name="Freeform 3"/>
          <p:cNvSpPr/>
          <p:nvPr/>
        </p:nvSpPr>
        <p:spPr>
          <a:xfrm>
            <a:off x="-559174" y="4503522"/>
            <a:ext cx="18143022" cy="1055094"/>
          </a:xfrm>
          <a:custGeom>
            <a:avLst/>
            <a:gdLst/>
            <a:ahLst/>
            <a:cxnLst/>
            <a:rect l="l" t="t" r="r" b="b"/>
            <a:pathLst>
              <a:path w="18143022" h="1055094">
                <a:moveTo>
                  <a:pt x="0" y="0"/>
                </a:moveTo>
                <a:lnTo>
                  <a:pt x="18143023" y="0"/>
                </a:lnTo>
                <a:lnTo>
                  <a:pt x="18143023"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396137" y="4749249"/>
            <a:ext cx="1504554" cy="1496301"/>
            <a:chOff x="0" y="0"/>
            <a:chExt cx="812800" cy="808341"/>
          </a:xfrm>
        </p:grpSpPr>
        <p:sp>
          <p:nvSpPr>
            <p:cNvPr id="5" name="Freeform 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6" name="TextBox 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01</a:t>
              </a:r>
            </a:p>
          </p:txBody>
        </p:sp>
      </p:grpSp>
      <p:grpSp>
        <p:nvGrpSpPr>
          <p:cNvPr id="7" name="Group 7"/>
          <p:cNvGrpSpPr/>
          <p:nvPr/>
        </p:nvGrpSpPr>
        <p:grpSpPr>
          <a:xfrm>
            <a:off x="5977049" y="4749249"/>
            <a:ext cx="1504554" cy="1496301"/>
            <a:chOff x="0" y="0"/>
            <a:chExt cx="812800" cy="808341"/>
          </a:xfrm>
        </p:grpSpPr>
        <p:sp>
          <p:nvSpPr>
            <p:cNvPr id="8" name="Freeform 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55FFF"/>
            </a:solidFill>
            <a:ln cap="sq">
              <a:noFill/>
              <a:prstDash val="solid"/>
              <a:miter/>
            </a:ln>
          </p:spPr>
        </p:sp>
        <p:sp>
          <p:nvSpPr>
            <p:cNvPr id="9" name="TextBox 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03</a:t>
              </a:r>
            </a:p>
          </p:txBody>
        </p:sp>
      </p:grpSp>
      <p:grpSp>
        <p:nvGrpSpPr>
          <p:cNvPr id="10" name="Group 10"/>
          <p:cNvGrpSpPr/>
          <p:nvPr/>
        </p:nvGrpSpPr>
        <p:grpSpPr>
          <a:xfrm>
            <a:off x="9558714" y="4749249"/>
            <a:ext cx="1504554" cy="1496301"/>
            <a:chOff x="0" y="0"/>
            <a:chExt cx="812800" cy="808341"/>
          </a:xfrm>
        </p:grpSpPr>
        <p:sp>
          <p:nvSpPr>
            <p:cNvPr id="11" name="Freeform 1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BCBEB"/>
            </a:solidFill>
            <a:ln cap="sq">
              <a:noFill/>
              <a:prstDash val="solid"/>
              <a:miter/>
            </a:ln>
          </p:spPr>
        </p:sp>
        <p:sp>
          <p:nvSpPr>
            <p:cNvPr id="12" name="TextBox 1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05</a:t>
              </a:r>
            </a:p>
          </p:txBody>
        </p:sp>
      </p:grpSp>
      <p:sp>
        <p:nvSpPr>
          <p:cNvPr id="13" name="Freeform 13"/>
          <p:cNvSpPr/>
          <p:nvPr/>
        </p:nvSpPr>
        <p:spPr>
          <a:xfrm flipH="1">
            <a:off x="14190788" y="5891991"/>
            <a:ext cx="4478210" cy="4478210"/>
          </a:xfrm>
          <a:custGeom>
            <a:avLst/>
            <a:gdLst/>
            <a:ahLst/>
            <a:cxnLst/>
            <a:rect l="l" t="t" r="r" b="b"/>
            <a:pathLst>
              <a:path w="4478210" h="4478210">
                <a:moveTo>
                  <a:pt x="4478209" y="0"/>
                </a:moveTo>
                <a:lnTo>
                  <a:pt x="0" y="0"/>
                </a:lnTo>
                <a:lnTo>
                  <a:pt x="0" y="4478209"/>
                </a:lnTo>
                <a:lnTo>
                  <a:pt x="4478209" y="4478209"/>
                </a:lnTo>
                <a:lnTo>
                  <a:pt x="4478209"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3140378" y="4749249"/>
            <a:ext cx="1504554" cy="1496301"/>
            <a:chOff x="0" y="0"/>
            <a:chExt cx="812800" cy="808341"/>
          </a:xfrm>
        </p:grpSpPr>
        <p:sp>
          <p:nvSpPr>
            <p:cNvPr id="15" name="Freeform 1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7D5FD"/>
            </a:solidFill>
            <a:ln cap="sq">
              <a:noFill/>
              <a:prstDash val="solid"/>
              <a:miter/>
            </a:ln>
          </p:spPr>
        </p:sp>
        <p:sp>
          <p:nvSpPr>
            <p:cNvPr id="16" name="TextBox 1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07</a:t>
              </a:r>
            </a:p>
          </p:txBody>
        </p:sp>
      </p:grpSp>
      <p:grpSp>
        <p:nvGrpSpPr>
          <p:cNvPr id="17" name="Group 17"/>
          <p:cNvGrpSpPr/>
          <p:nvPr/>
        </p:nvGrpSpPr>
        <p:grpSpPr>
          <a:xfrm>
            <a:off x="11349546" y="3755372"/>
            <a:ext cx="1504554" cy="1496301"/>
            <a:chOff x="0" y="0"/>
            <a:chExt cx="812800" cy="808341"/>
          </a:xfrm>
        </p:grpSpPr>
        <p:sp>
          <p:nvSpPr>
            <p:cNvPr id="18" name="Freeform 1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1D3D4"/>
            </a:solidFill>
            <a:ln cap="sq">
              <a:noFill/>
              <a:prstDash val="solid"/>
              <a:miter/>
            </a:ln>
          </p:spPr>
        </p:sp>
        <p:sp>
          <p:nvSpPr>
            <p:cNvPr id="19" name="TextBox 1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06</a:t>
              </a:r>
            </a:p>
          </p:txBody>
        </p:sp>
      </p:grpSp>
      <p:grpSp>
        <p:nvGrpSpPr>
          <p:cNvPr id="20" name="Group 20"/>
          <p:cNvGrpSpPr/>
          <p:nvPr/>
        </p:nvGrpSpPr>
        <p:grpSpPr>
          <a:xfrm>
            <a:off x="7773714" y="3755372"/>
            <a:ext cx="1504554" cy="1496301"/>
            <a:chOff x="0" y="0"/>
            <a:chExt cx="812800" cy="808341"/>
          </a:xfrm>
        </p:grpSpPr>
        <p:sp>
          <p:nvSpPr>
            <p:cNvPr id="21" name="Freeform 2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D9DE4"/>
            </a:solidFill>
            <a:ln cap="sq">
              <a:noFill/>
              <a:prstDash val="solid"/>
              <a:miter/>
            </a:ln>
          </p:spPr>
        </p:sp>
        <p:sp>
          <p:nvSpPr>
            <p:cNvPr id="22" name="TextBox 2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04</a:t>
              </a:r>
            </a:p>
          </p:txBody>
        </p:sp>
      </p:grpSp>
      <p:grpSp>
        <p:nvGrpSpPr>
          <p:cNvPr id="23" name="Group 23"/>
          <p:cNvGrpSpPr/>
          <p:nvPr/>
        </p:nvGrpSpPr>
        <p:grpSpPr>
          <a:xfrm>
            <a:off x="4178281" y="3755372"/>
            <a:ext cx="1504554" cy="1496301"/>
            <a:chOff x="0" y="0"/>
            <a:chExt cx="812800" cy="808341"/>
          </a:xfrm>
        </p:grpSpPr>
        <p:sp>
          <p:nvSpPr>
            <p:cNvPr id="24" name="Freeform 24"/>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366E4"/>
            </a:solidFill>
            <a:ln cap="sq">
              <a:noFill/>
              <a:prstDash val="solid"/>
              <a:miter/>
            </a:ln>
          </p:spPr>
        </p:sp>
        <p:sp>
          <p:nvSpPr>
            <p:cNvPr id="25" name="TextBox 25"/>
            <p:cNvSpPr txBox="1"/>
            <p:nvPr/>
          </p:nvSpPr>
          <p:spPr>
            <a:xfrm>
              <a:off x="76200" y="28157"/>
              <a:ext cx="660400" cy="704402"/>
            </a:xfrm>
            <a:prstGeom prst="rect">
              <a:avLst/>
            </a:prstGeom>
          </p:spPr>
          <p:txBody>
            <a:bodyPr lIns="65468" tIns="65468" rIns="65468" bIns="65468" rtlCol="0" anchor="ctr"/>
            <a:lstStyle/>
            <a:p>
              <a:pPr marL="0" lvl="0" indent="0" algn="ctr">
                <a:lnSpc>
                  <a:spcPts val="3920"/>
                </a:lnSpc>
              </a:pPr>
              <a:r>
                <a:rPr lang="en-US" sz="2800" b="1">
                  <a:solidFill>
                    <a:srgbClr val="000000"/>
                  </a:solidFill>
                  <a:latin typeface="Montserrat Bold"/>
                  <a:ea typeface="Montserrat Bold"/>
                  <a:cs typeface="Montserrat Bold"/>
                  <a:sym typeface="Montserrat Bold"/>
                </a:rPr>
                <a:t>Step 02</a:t>
              </a:r>
            </a:p>
          </p:txBody>
        </p:sp>
      </p:grpSp>
      <p:grpSp>
        <p:nvGrpSpPr>
          <p:cNvPr id="26" name="Group 26"/>
          <p:cNvGrpSpPr/>
          <p:nvPr/>
        </p:nvGrpSpPr>
        <p:grpSpPr>
          <a:xfrm rot="-10800000">
            <a:off x="2532214" y="2537015"/>
            <a:ext cx="1221489" cy="99876"/>
            <a:chOff x="0" y="0"/>
            <a:chExt cx="1863865" cy="152400"/>
          </a:xfrm>
        </p:grpSpPr>
        <p:sp>
          <p:nvSpPr>
            <p:cNvPr id="27" name="Freeform 2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28" name="Group 28"/>
          <p:cNvGrpSpPr/>
          <p:nvPr/>
        </p:nvGrpSpPr>
        <p:grpSpPr>
          <a:xfrm rot="-10800000">
            <a:off x="6109066" y="2537015"/>
            <a:ext cx="1221489" cy="99876"/>
            <a:chOff x="0" y="0"/>
            <a:chExt cx="1863865" cy="152400"/>
          </a:xfrm>
        </p:grpSpPr>
        <p:sp>
          <p:nvSpPr>
            <p:cNvPr id="29" name="Freeform 29"/>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30" name="Group 30"/>
          <p:cNvGrpSpPr/>
          <p:nvPr/>
        </p:nvGrpSpPr>
        <p:grpSpPr>
          <a:xfrm rot="-10800000">
            <a:off x="4319813" y="5946592"/>
            <a:ext cx="1221489" cy="99876"/>
            <a:chOff x="0" y="0"/>
            <a:chExt cx="1863865" cy="152400"/>
          </a:xfrm>
        </p:grpSpPr>
        <p:sp>
          <p:nvSpPr>
            <p:cNvPr id="31" name="Freeform 3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5E17EB"/>
            </a:solidFill>
          </p:spPr>
        </p:sp>
      </p:grpSp>
      <p:grpSp>
        <p:nvGrpSpPr>
          <p:cNvPr id="32" name="Group 32"/>
          <p:cNvGrpSpPr/>
          <p:nvPr/>
        </p:nvGrpSpPr>
        <p:grpSpPr>
          <a:xfrm rot="-10800000">
            <a:off x="7900312" y="5946592"/>
            <a:ext cx="1221489" cy="99876"/>
            <a:chOff x="0" y="0"/>
            <a:chExt cx="1863865" cy="152400"/>
          </a:xfrm>
        </p:grpSpPr>
        <p:sp>
          <p:nvSpPr>
            <p:cNvPr id="33" name="Freeform 3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D9DE4"/>
            </a:solidFill>
          </p:spPr>
        </p:sp>
      </p:grpSp>
      <p:sp>
        <p:nvSpPr>
          <p:cNvPr id="34" name="TextBox 34"/>
          <p:cNvSpPr txBox="1"/>
          <p:nvPr/>
        </p:nvSpPr>
        <p:spPr>
          <a:xfrm>
            <a:off x="2046265" y="3266035"/>
            <a:ext cx="2079093" cy="1141996"/>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complet JWT avec tokens de rafraîchissement, réinitialisation MDP par email et gestion des sessions sécurisées</a:t>
            </a:r>
          </a:p>
        </p:txBody>
      </p:sp>
      <p:sp>
        <p:nvSpPr>
          <p:cNvPr id="35" name="TextBox 35"/>
          <p:cNvSpPr txBox="1"/>
          <p:nvPr/>
        </p:nvSpPr>
        <p:spPr>
          <a:xfrm>
            <a:off x="5814781" y="3345402"/>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Chat temps réel avec WebSocket STOMP, persistance des messages et diffusion en temps réel à tous les membres</a:t>
            </a:r>
          </a:p>
        </p:txBody>
      </p:sp>
      <p:sp>
        <p:nvSpPr>
          <p:cNvPr id="36" name="TextBox 36"/>
          <p:cNvSpPr txBox="1"/>
          <p:nvPr/>
        </p:nvSpPr>
        <p:spPr>
          <a:xfrm>
            <a:off x="3961287"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Cycle de vie complet : création , validation admin , modification , suppression avec gestion des membres et rôles granulaires</a:t>
            </a:r>
          </a:p>
        </p:txBody>
      </p:sp>
      <p:sp>
        <p:nvSpPr>
          <p:cNvPr id="37" name="TextBox 37"/>
          <p:cNvSpPr txBox="1"/>
          <p:nvPr/>
        </p:nvSpPr>
        <p:spPr>
          <a:xfrm>
            <a:off x="7541785"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Enrichissement des profils utilisateurs avec talents, compétences, centres d'intérêt et système d'avatars</a:t>
            </a:r>
          </a:p>
        </p:txBody>
      </p:sp>
      <p:sp>
        <p:nvSpPr>
          <p:cNvPr id="38" name="TextBox 38"/>
          <p:cNvSpPr txBox="1"/>
          <p:nvPr/>
        </p:nvSpPr>
        <p:spPr>
          <a:xfrm>
            <a:off x="2284912" y="2726499"/>
            <a:ext cx="1727004"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Authentification &amp; Sécurité</a:t>
            </a:r>
          </a:p>
        </p:txBody>
      </p:sp>
      <p:sp>
        <p:nvSpPr>
          <p:cNvPr id="39" name="TextBox 39"/>
          <p:cNvSpPr txBox="1"/>
          <p:nvPr/>
        </p:nvSpPr>
        <p:spPr>
          <a:xfrm>
            <a:off x="5962077"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Messagerie</a:t>
            </a:r>
          </a:p>
        </p:txBody>
      </p:sp>
      <p:sp>
        <p:nvSpPr>
          <p:cNvPr id="40" name="TextBox 40"/>
          <p:cNvSpPr txBox="1"/>
          <p:nvPr/>
        </p:nvSpPr>
        <p:spPr>
          <a:xfrm>
            <a:off x="4125899" y="6111515"/>
            <a:ext cx="1577715"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Groupes</a:t>
            </a:r>
          </a:p>
        </p:txBody>
      </p:sp>
      <p:sp>
        <p:nvSpPr>
          <p:cNvPr id="41" name="TextBox 41"/>
          <p:cNvSpPr txBox="1"/>
          <p:nvPr/>
        </p:nvSpPr>
        <p:spPr>
          <a:xfrm>
            <a:off x="7753323"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a:t>
            </a:r>
          </a:p>
          <a:p>
            <a:pPr marL="0" lvl="0" indent="0" algn="ctr">
              <a:lnSpc>
                <a:spcPts val="1982"/>
              </a:lnSpc>
            </a:pPr>
            <a:r>
              <a:rPr lang="en-US" sz="1548" b="1">
                <a:solidFill>
                  <a:srgbClr val="000000"/>
                </a:solidFill>
                <a:latin typeface="Montserrat Bold"/>
                <a:ea typeface="Montserrat Bold"/>
                <a:cs typeface="Montserrat Bold"/>
                <a:sym typeface="Montserrat Bold"/>
              </a:rPr>
              <a:t> Profils</a:t>
            </a:r>
          </a:p>
        </p:txBody>
      </p:sp>
      <p:grpSp>
        <p:nvGrpSpPr>
          <p:cNvPr id="42" name="Group 42"/>
          <p:cNvGrpSpPr/>
          <p:nvPr/>
        </p:nvGrpSpPr>
        <p:grpSpPr>
          <a:xfrm rot="-10800000">
            <a:off x="9685919" y="2537015"/>
            <a:ext cx="1221489" cy="99876"/>
            <a:chOff x="0" y="0"/>
            <a:chExt cx="1863865" cy="152400"/>
          </a:xfrm>
        </p:grpSpPr>
        <p:sp>
          <p:nvSpPr>
            <p:cNvPr id="43" name="Freeform 4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A0A0C0"/>
            </a:solidFill>
          </p:spPr>
        </p:sp>
      </p:grpSp>
      <p:sp>
        <p:nvSpPr>
          <p:cNvPr id="44" name="TextBox 44"/>
          <p:cNvSpPr txBox="1"/>
          <p:nvPr/>
        </p:nvSpPr>
        <p:spPr>
          <a:xfrm>
            <a:off x="9327392" y="3345402"/>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Stockage décentralisé avec MinIO (S3-compatible) pour avatars, images de groupes et médias</a:t>
            </a:r>
          </a:p>
        </p:txBody>
      </p:sp>
      <p:sp>
        <p:nvSpPr>
          <p:cNvPr id="45" name="TextBox 45"/>
          <p:cNvSpPr txBox="1"/>
          <p:nvPr/>
        </p:nvSpPr>
        <p:spPr>
          <a:xfrm>
            <a:off x="9538930"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Fichiers</a:t>
            </a:r>
          </a:p>
        </p:txBody>
      </p:sp>
      <p:grpSp>
        <p:nvGrpSpPr>
          <p:cNvPr id="46" name="Group 46"/>
          <p:cNvGrpSpPr/>
          <p:nvPr/>
        </p:nvGrpSpPr>
        <p:grpSpPr>
          <a:xfrm rot="-10800000">
            <a:off x="13262771" y="2537015"/>
            <a:ext cx="1221489" cy="99876"/>
            <a:chOff x="0" y="0"/>
            <a:chExt cx="1863865" cy="152400"/>
          </a:xfrm>
        </p:grpSpPr>
        <p:sp>
          <p:nvSpPr>
            <p:cNvPr id="47" name="Freeform 4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2AAEF"/>
            </a:solidFill>
          </p:spPr>
        </p:sp>
      </p:grpSp>
      <p:sp>
        <p:nvSpPr>
          <p:cNvPr id="48" name="TextBox 48"/>
          <p:cNvSpPr txBox="1"/>
          <p:nvPr/>
        </p:nvSpPr>
        <p:spPr>
          <a:xfrm>
            <a:off x="12904245" y="3286566"/>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de votes avec différents types (opinion, décision, évaluation) et résultats temps réel</a:t>
            </a:r>
          </a:p>
        </p:txBody>
      </p:sp>
      <p:sp>
        <p:nvSpPr>
          <p:cNvPr id="49" name="TextBox 49"/>
          <p:cNvSpPr txBox="1"/>
          <p:nvPr/>
        </p:nvSpPr>
        <p:spPr>
          <a:xfrm>
            <a:off x="13115783"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Sondages</a:t>
            </a:r>
          </a:p>
        </p:txBody>
      </p:sp>
      <p:grpSp>
        <p:nvGrpSpPr>
          <p:cNvPr id="50" name="Group 50"/>
          <p:cNvGrpSpPr/>
          <p:nvPr/>
        </p:nvGrpSpPr>
        <p:grpSpPr>
          <a:xfrm rot="-10800000">
            <a:off x="11480810" y="5946592"/>
            <a:ext cx="1221489" cy="99876"/>
            <a:chOff x="0" y="0"/>
            <a:chExt cx="1863865" cy="152400"/>
          </a:xfrm>
        </p:grpSpPr>
        <p:sp>
          <p:nvSpPr>
            <p:cNvPr id="51" name="Freeform 5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CBCBEB"/>
            </a:solidFill>
          </p:spPr>
        </p:sp>
      </p:grpSp>
      <p:sp>
        <p:nvSpPr>
          <p:cNvPr id="52" name="TextBox 52"/>
          <p:cNvSpPr txBox="1"/>
          <p:nvPr/>
        </p:nvSpPr>
        <p:spPr>
          <a:xfrm>
            <a:off x="11122283"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Portail dédié avec validation groupes, modération contenu, consultation journaux et supervision plateforme</a:t>
            </a:r>
          </a:p>
        </p:txBody>
      </p:sp>
      <p:sp>
        <p:nvSpPr>
          <p:cNvPr id="53" name="TextBox 53"/>
          <p:cNvSpPr txBox="1"/>
          <p:nvPr/>
        </p:nvSpPr>
        <p:spPr>
          <a:xfrm>
            <a:off x="11012369" y="6097981"/>
            <a:ext cx="204845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Administration</a:t>
            </a:r>
          </a:p>
        </p:txBody>
      </p:sp>
      <p:grpSp>
        <p:nvGrpSpPr>
          <p:cNvPr id="54" name="Group 54"/>
          <p:cNvGrpSpPr/>
          <p:nvPr/>
        </p:nvGrpSpPr>
        <p:grpSpPr>
          <a:xfrm>
            <a:off x="14925339" y="3755372"/>
            <a:ext cx="1504554" cy="1496301"/>
            <a:chOff x="0" y="0"/>
            <a:chExt cx="812800" cy="808341"/>
          </a:xfrm>
        </p:grpSpPr>
        <p:sp>
          <p:nvSpPr>
            <p:cNvPr id="55" name="Freeform 5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56" name="TextBox 5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08</a:t>
              </a:r>
            </a:p>
          </p:txBody>
        </p:sp>
      </p:grpSp>
      <p:grpSp>
        <p:nvGrpSpPr>
          <p:cNvPr id="57" name="Group 57"/>
          <p:cNvGrpSpPr/>
          <p:nvPr/>
        </p:nvGrpSpPr>
        <p:grpSpPr>
          <a:xfrm rot="-10800000">
            <a:off x="15086011" y="5946592"/>
            <a:ext cx="1221489" cy="99876"/>
            <a:chOff x="0" y="0"/>
            <a:chExt cx="1863865" cy="152400"/>
          </a:xfrm>
        </p:grpSpPr>
        <p:sp>
          <p:nvSpPr>
            <p:cNvPr id="58" name="Freeform 58"/>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DDCBFF"/>
            </a:solidFill>
          </p:spPr>
        </p:sp>
      </p:grpSp>
      <p:sp>
        <p:nvSpPr>
          <p:cNvPr id="59" name="TextBox 59"/>
          <p:cNvSpPr txBox="1"/>
          <p:nvPr/>
        </p:nvSpPr>
        <p:spPr>
          <a:xfrm>
            <a:off x="14727484" y="6648240"/>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Journalisation complète des actions utilisateurs et administratives pour traçabilité et conformité</a:t>
            </a:r>
          </a:p>
        </p:txBody>
      </p:sp>
      <p:sp>
        <p:nvSpPr>
          <p:cNvPr id="60" name="TextBox 60"/>
          <p:cNvSpPr txBox="1"/>
          <p:nvPr/>
        </p:nvSpPr>
        <p:spPr>
          <a:xfrm>
            <a:off x="14959169"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t>
            </a:r>
          </a:p>
          <a:p>
            <a:pPr marL="0" lvl="0" indent="0" algn="ctr">
              <a:lnSpc>
                <a:spcPts val="1982"/>
              </a:lnSpc>
            </a:pPr>
            <a:r>
              <a:rPr lang="en-US" sz="1548" b="1">
                <a:solidFill>
                  <a:srgbClr val="000000"/>
                </a:solidFill>
                <a:latin typeface="Montserrat Bold"/>
                <a:ea typeface="Montserrat Bold"/>
                <a:cs typeface="Montserrat Bold"/>
                <a:sym typeface="Montserrat Bold"/>
              </a:rPr>
              <a:t>Audit</a:t>
            </a:r>
          </a:p>
        </p:txBody>
      </p:sp>
      <p:sp>
        <p:nvSpPr>
          <p:cNvPr id="61" name="TextBox 61"/>
          <p:cNvSpPr txBox="1"/>
          <p:nvPr/>
        </p:nvSpPr>
        <p:spPr>
          <a:xfrm>
            <a:off x="5923263" y="1644019"/>
            <a:ext cx="6061489"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Les 8 piliers de TalentShare</a:t>
            </a:r>
          </a:p>
        </p:txBody>
      </p:sp>
      <p:sp>
        <p:nvSpPr>
          <p:cNvPr id="62" name="Freeform 62"/>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3" name="Freeform 63"/>
          <p:cNvSpPr/>
          <p:nvPr/>
        </p:nvSpPr>
        <p:spPr>
          <a:xfrm>
            <a:off x="17407701" y="4503522"/>
            <a:ext cx="18143022" cy="1055094"/>
          </a:xfrm>
          <a:custGeom>
            <a:avLst/>
            <a:gdLst/>
            <a:ahLst/>
            <a:cxnLst/>
            <a:rect l="l" t="t" r="r" b="b"/>
            <a:pathLst>
              <a:path w="18143022" h="1055094">
                <a:moveTo>
                  <a:pt x="0" y="0"/>
                </a:moveTo>
                <a:lnTo>
                  <a:pt x="18143022" y="0"/>
                </a:lnTo>
                <a:lnTo>
                  <a:pt x="18143022"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64"/>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9">
              <a:alphaModFix amt="61000"/>
              <a:extLst>
                <a:ext uri="{96DAC541-7B7A-43D3-8B79-37D633B846F1}">
                  <asvg:svgBlip xmlns:asvg="http://schemas.microsoft.com/office/drawing/2016/SVG/main" r:embed="rId10"/>
                </a:ext>
              </a:extLst>
            </a:blip>
            <a:stretch>
              <a:fillRect/>
            </a:stretch>
          </a:blipFill>
        </p:spPr>
      </p:sp>
      <p:sp>
        <p:nvSpPr>
          <p:cNvPr id="65" name="TextBox 65"/>
          <p:cNvSpPr txBox="1"/>
          <p:nvPr/>
        </p:nvSpPr>
        <p:spPr>
          <a:xfrm>
            <a:off x="16429893" y="8772525"/>
            <a:ext cx="813005"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04/12</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4755852" y="2918909"/>
          <a:ext cx="7425884" cy="4772141"/>
        </p:xfrm>
        <a:graphic>
          <a:graphicData uri="http://schemas.openxmlformats.org/drawingml/2006/table">
            <a:tbl>
              <a:tblPr/>
              <a:tblGrid>
                <a:gridCol w="7425884">
                  <a:extLst>
                    <a:ext uri="{9D8B030D-6E8A-4147-A177-3AD203B41FA5}">
                      <a16:colId xmlns:a16="http://schemas.microsoft.com/office/drawing/2014/main" val="20000"/>
                    </a:ext>
                  </a:extLst>
                </a:gridCol>
              </a:tblGrid>
              <a:tr h="748929">
                <a:tc>
                  <a:txBody>
                    <a:bodyPr/>
                    <a:lstStyle/>
                    <a:p>
                      <a:pPr algn="ctr">
                        <a:lnSpc>
                          <a:spcPts val="2520"/>
                        </a:lnSpc>
                        <a:defRPr/>
                      </a:pPr>
                      <a:r>
                        <a:rPr lang="en-US" sz="1800" b="1">
                          <a:solidFill>
                            <a:srgbClr val="000000"/>
                          </a:solidFill>
                          <a:latin typeface="Glacial Indifference Bold"/>
                          <a:ea typeface="Glacial Indifference Bold"/>
                          <a:cs typeface="Glacial Indifference Bold"/>
                          <a:sym typeface="Glacial Indifference Bold"/>
                        </a:rPr>
                        <a:t>Intégration MinIO</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0"/>
                  </a:ext>
                </a:extLst>
              </a:tr>
              <a:tr h="2138055">
                <a:tc>
                  <a:txBody>
                    <a:bodyPr/>
                    <a:lstStyle/>
                    <a:p>
                      <a:pPr algn="ctr">
                        <a:lnSpc>
                          <a:spcPts val="2520"/>
                        </a:lnSpc>
                        <a:defRPr/>
                      </a:pPr>
                      <a:r>
                        <a:rPr lang="en-US" sz="1800">
                          <a:solidFill>
                            <a:srgbClr val="000000"/>
                          </a:solidFill>
                          <a:latin typeface="Glacial Indifference"/>
                          <a:ea typeface="Glacial Indifference"/>
                          <a:cs typeface="Glacial Indifference"/>
                          <a:sym typeface="Glacial Indifference"/>
                        </a:rPr>
                        <a:t>Comment sécuriser l’upload des fichiers et générer des liens d’accès temporaires compatibles S3 ?</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1"/>
                  </a:ext>
                </a:extLst>
              </a:tr>
              <a:tr h="1885157">
                <a:tc>
                  <a:txBody>
                    <a:bodyPr/>
                    <a:lstStyle/>
                    <a:p>
                      <a:pPr algn="ctr">
                        <a:lnSpc>
                          <a:spcPts val="2520"/>
                        </a:lnSpc>
                        <a:defRPr/>
                      </a:pPr>
                      <a:r>
                        <a:rPr lang="en-US" sz="1800">
                          <a:solidFill>
                            <a:srgbClr val="000000"/>
                          </a:solidFill>
                          <a:latin typeface="Glacial Indifference"/>
                          <a:ea typeface="Glacial Indifference"/>
                          <a:cs typeface="Glacial Indifference"/>
                          <a:sym typeface="Glacial Indifference"/>
                        </a:rPr>
                        <a:t>Configuration du client S3 Spring Boot avec URL signées et </a:t>
                      </a:r>
                      <a:r>
                        <a:rPr lang="en-US" sz="1800" i="1" u="sng">
                          <a:solidFill>
                            <a:srgbClr val="000000"/>
                          </a:solidFill>
                          <a:latin typeface="Glacial Indifference Italics"/>
                          <a:ea typeface="Glacial Indifference Italics"/>
                          <a:cs typeface="Glacial Indifference Italics"/>
                          <a:sym typeface="Glacial Indifference Italics"/>
                        </a:rPr>
                        <a:t>pathStyleAccessEnabled=true</a:t>
                      </a:r>
                      <a:r>
                        <a:rPr lang="en-US" sz="1800">
                          <a:solidFill>
                            <a:srgbClr val="000000"/>
                          </a:solidFill>
                          <a:latin typeface="Glacial Indifference"/>
                          <a:ea typeface="Glacial Indifference"/>
                          <a:cs typeface="Glacial Indifference"/>
                          <a:sym typeface="Glacial Indifference"/>
                        </a:rPr>
                        <a:t> pour la compatibilité réseau en Docker.</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2"/>
                  </a:ext>
                </a:extLst>
              </a:tr>
            </a:tbl>
          </a:graphicData>
        </a:graphic>
      </p:graphicFrame>
      <p:sp>
        <p:nvSpPr>
          <p:cNvPr id="4" name="Freeform 4"/>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780951" y="933450"/>
            <a:ext cx="12584357" cy="887094"/>
          </a:xfrm>
          <a:prstGeom prst="rect">
            <a:avLst/>
          </a:prstGeom>
        </p:spPr>
        <p:txBody>
          <a:bodyPr lIns="0" tIns="0" rIns="0" bIns="0" rtlCol="0" anchor="t">
            <a:spAutoFit/>
          </a:bodyPr>
          <a:lstStyle/>
          <a:p>
            <a:pPr marL="0" lvl="0" indent="0" algn="ctr">
              <a:lnSpc>
                <a:spcPts val="7280"/>
              </a:lnSpc>
              <a:spcBef>
                <a:spcPct val="0"/>
              </a:spcBef>
            </a:pPr>
            <a:r>
              <a:rPr lang="en-US" sz="5200" b="1">
                <a:solidFill>
                  <a:srgbClr val="2D3880"/>
                </a:solidFill>
                <a:latin typeface="Cormorant Garamond Bold"/>
                <a:ea typeface="Cormorant Garamond Bold"/>
                <a:cs typeface="Cormorant Garamond Bold"/>
                <a:sym typeface="Cormorant Garamond Bold"/>
              </a:rPr>
              <a:t>Défis Techniques – Développement &amp; Sécurité</a:t>
            </a:r>
          </a:p>
        </p:txBody>
      </p:sp>
      <p:sp>
        <p:nvSpPr>
          <p:cNvPr id="6" name="TextBox 6"/>
          <p:cNvSpPr txBox="1"/>
          <p:nvPr/>
        </p:nvSpPr>
        <p:spPr>
          <a:xfrm>
            <a:off x="5491463" y="1835107"/>
            <a:ext cx="9163333"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 Surmonter les obstacles pour une application robuste et sécurisée</a:t>
            </a:r>
          </a:p>
        </p:txBody>
      </p:sp>
      <p:sp>
        <p:nvSpPr>
          <p:cNvPr id="7" name="TextBox 7"/>
          <p:cNvSpPr txBox="1"/>
          <p:nvPr/>
        </p:nvSpPr>
        <p:spPr>
          <a:xfrm>
            <a:off x="16365308" y="8772525"/>
            <a:ext cx="877590"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06/12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23263" y="785500"/>
            <a:ext cx="9028675" cy="887094"/>
          </a:xfrm>
          <a:prstGeom prst="rect">
            <a:avLst/>
          </a:prstGeom>
        </p:spPr>
        <p:txBody>
          <a:bodyPr lIns="0" tIns="0" rIns="0" bIns="0" rtlCol="0" anchor="t">
            <a:spAutoFit/>
          </a:bodyPr>
          <a:lstStyle/>
          <a:p>
            <a:pPr marL="0" lvl="0" indent="0" algn="l">
              <a:lnSpc>
                <a:spcPts val="7280"/>
              </a:lnSpc>
              <a:spcBef>
                <a:spcPct val="0"/>
              </a:spcBef>
            </a:pPr>
            <a:r>
              <a:rPr lang="en-US" sz="5200" b="1" i="1">
                <a:solidFill>
                  <a:srgbClr val="2D3880"/>
                </a:solidFill>
                <a:latin typeface="Cormorant Garamond Bold Italics"/>
                <a:ea typeface="Cormorant Garamond Bold Italics"/>
                <a:cs typeface="Cormorant Garamond Bold Italics"/>
                <a:sym typeface="Cormorant Garamond Bold Italics"/>
              </a:rPr>
              <a:t>Réalisation du cœur métier</a:t>
            </a:r>
          </a:p>
        </p:txBody>
      </p:sp>
      <p:sp>
        <p:nvSpPr>
          <p:cNvPr id="3" name="Freeform 3"/>
          <p:cNvSpPr/>
          <p:nvPr/>
        </p:nvSpPr>
        <p:spPr>
          <a:xfrm>
            <a:off x="-559174" y="4503522"/>
            <a:ext cx="18143022" cy="1055094"/>
          </a:xfrm>
          <a:custGeom>
            <a:avLst/>
            <a:gdLst/>
            <a:ahLst/>
            <a:cxnLst/>
            <a:rect l="l" t="t" r="r" b="b"/>
            <a:pathLst>
              <a:path w="18143022" h="1055094">
                <a:moveTo>
                  <a:pt x="0" y="0"/>
                </a:moveTo>
                <a:lnTo>
                  <a:pt x="18143023" y="0"/>
                </a:lnTo>
                <a:lnTo>
                  <a:pt x="18143023"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396137" y="4749249"/>
            <a:ext cx="1504554" cy="1496301"/>
            <a:chOff x="0" y="0"/>
            <a:chExt cx="812800" cy="808341"/>
          </a:xfrm>
        </p:grpSpPr>
        <p:sp>
          <p:nvSpPr>
            <p:cNvPr id="5" name="Freeform 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6" name="TextBox 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01</a:t>
              </a:r>
            </a:p>
          </p:txBody>
        </p:sp>
      </p:grpSp>
      <p:grpSp>
        <p:nvGrpSpPr>
          <p:cNvPr id="7" name="Group 7"/>
          <p:cNvGrpSpPr/>
          <p:nvPr/>
        </p:nvGrpSpPr>
        <p:grpSpPr>
          <a:xfrm>
            <a:off x="5977049" y="4749249"/>
            <a:ext cx="1504554" cy="1496301"/>
            <a:chOff x="0" y="0"/>
            <a:chExt cx="812800" cy="808341"/>
          </a:xfrm>
        </p:grpSpPr>
        <p:sp>
          <p:nvSpPr>
            <p:cNvPr id="8" name="Freeform 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55FFF"/>
            </a:solidFill>
            <a:ln cap="sq">
              <a:noFill/>
              <a:prstDash val="solid"/>
              <a:miter/>
            </a:ln>
          </p:spPr>
        </p:sp>
        <p:sp>
          <p:nvSpPr>
            <p:cNvPr id="9" name="TextBox 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03</a:t>
              </a:r>
            </a:p>
          </p:txBody>
        </p:sp>
      </p:grpSp>
      <p:grpSp>
        <p:nvGrpSpPr>
          <p:cNvPr id="10" name="Group 10"/>
          <p:cNvGrpSpPr/>
          <p:nvPr/>
        </p:nvGrpSpPr>
        <p:grpSpPr>
          <a:xfrm>
            <a:off x="9558714" y="4749249"/>
            <a:ext cx="1504554" cy="1496301"/>
            <a:chOff x="0" y="0"/>
            <a:chExt cx="812800" cy="808341"/>
          </a:xfrm>
        </p:grpSpPr>
        <p:sp>
          <p:nvSpPr>
            <p:cNvPr id="11" name="Freeform 1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BCBEB"/>
            </a:solidFill>
            <a:ln cap="sq">
              <a:noFill/>
              <a:prstDash val="solid"/>
              <a:miter/>
            </a:ln>
          </p:spPr>
        </p:sp>
        <p:sp>
          <p:nvSpPr>
            <p:cNvPr id="12" name="TextBox 1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05</a:t>
              </a:r>
            </a:p>
          </p:txBody>
        </p:sp>
      </p:grpSp>
      <p:sp>
        <p:nvSpPr>
          <p:cNvPr id="13" name="Freeform 13"/>
          <p:cNvSpPr/>
          <p:nvPr/>
        </p:nvSpPr>
        <p:spPr>
          <a:xfrm flipH="1">
            <a:off x="14190788" y="5891991"/>
            <a:ext cx="4478210" cy="4478210"/>
          </a:xfrm>
          <a:custGeom>
            <a:avLst/>
            <a:gdLst/>
            <a:ahLst/>
            <a:cxnLst/>
            <a:rect l="l" t="t" r="r" b="b"/>
            <a:pathLst>
              <a:path w="4478210" h="4478210">
                <a:moveTo>
                  <a:pt x="4478209" y="0"/>
                </a:moveTo>
                <a:lnTo>
                  <a:pt x="0" y="0"/>
                </a:lnTo>
                <a:lnTo>
                  <a:pt x="0" y="4478209"/>
                </a:lnTo>
                <a:lnTo>
                  <a:pt x="4478209" y="4478209"/>
                </a:lnTo>
                <a:lnTo>
                  <a:pt x="4478209"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3140378" y="4749249"/>
            <a:ext cx="1504554" cy="1496301"/>
            <a:chOff x="0" y="0"/>
            <a:chExt cx="812800" cy="808341"/>
          </a:xfrm>
        </p:grpSpPr>
        <p:sp>
          <p:nvSpPr>
            <p:cNvPr id="15" name="Freeform 1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7D5FD"/>
            </a:solidFill>
            <a:ln cap="sq">
              <a:noFill/>
              <a:prstDash val="solid"/>
              <a:miter/>
            </a:ln>
          </p:spPr>
        </p:sp>
        <p:sp>
          <p:nvSpPr>
            <p:cNvPr id="16" name="TextBox 1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07</a:t>
              </a:r>
            </a:p>
          </p:txBody>
        </p:sp>
      </p:grpSp>
      <p:grpSp>
        <p:nvGrpSpPr>
          <p:cNvPr id="17" name="Group 17"/>
          <p:cNvGrpSpPr/>
          <p:nvPr/>
        </p:nvGrpSpPr>
        <p:grpSpPr>
          <a:xfrm>
            <a:off x="11349546" y="3755372"/>
            <a:ext cx="1504554" cy="1496301"/>
            <a:chOff x="0" y="0"/>
            <a:chExt cx="812800" cy="808341"/>
          </a:xfrm>
        </p:grpSpPr>
        <p:sp>
          <p:nvSpPr>
            <p:cNvPr id="18" name="Freeform 1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1D3D4"/>
            </a:solidFill>
            <a:ln cap="sq">
              <a:noFill/>
              <a:prstDash val="solid"/>
              <a:miter/>
            </a:ln>
          </p:spPr>
        </p:sp>
        <p:sp>
          <p:nvSpPr>
            <p:cNvPr id="19" name="TextBox 1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06</a:t>
              </a:r>
            </a:p>
          </p:txBody>
        </p:sp>
      </p:grpSp>
      <p:grpSp>
        <p:nvGrpSpPr>
          <p:cNvPr id="20" name="Group 20"/>
          <p:cNvGrpSpPr/>
          <p:nvPr/>
        </p:nvGrpSpPr>
        <p:grpSpPr>
          <a:xfrm>
            <a:off x="7773714" y="3755372"/>
            <a:ext cx="1504554" cy="1496301"/>
            <a:chOff x="0" y="0"/>
            <a:chExt cx="812800" cy="808341"/>
          </a:xfrm>
        </p:grpSpPr>
        <p:sp>
          <p:nvSpPr>
            <p:cNvPr id="21" name="Freeform 2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D9DE4"/>
            </a:solidFill>
            <a:ln cap="sq">
              <a:noFill/>
              <a:prstDash val="solid"/>
              <a:miter/>
            </a:ln>
          </p:spPr>
        </p:sp>
        <p:sp>
          <p:nvSpPr>
            <p:cNvPr id="22" name="TextBox 2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04</a:t>
              </a:r>
            </a:p>
          </p:txBody>
        </p:sp>
      </p:grpSp>
      <p:grpSp>
        <p:nvGrpSpPr>
          <p:cNvPr id="23" name="Group 23"/>
          <p:cNvGrpSpPr/>
          <p:nvPr/>
        </p:nvGrpSpPr>
        <p:grpSpPr>
          <a:xfrm>
            <a:off x="4178281" y="3755372"/>
            <a:ext cx="1504554" cy="1496301"/>
            <a:chOff x="0" y="0"/>
            <a:chExt cx="812800" cy="808341"/>
          </a:xfrm>
        </p:grpSpPr>
        <p:sp>
          <p:nvSpPr>
            <p:cNvPr id="24" name="Freeform 24"/>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366E4"/>
            </a:solidFill>
            <a:ln cap="sq">
              <a:noFill/>
              <a:prstDash val="solid"/>
              <a:miter/>
            </a:ln>
          </p:spPr>
        </p:sp>
        <p:sp>
          <p:nvSpPr>
            <p:cNvPr id="25" name="TextBox 25"/>
            <p:cNvSpPr txBox="1"/>
            <p:nvPr/>
          </p:nvSpPr>
          <p:spPr>
            <a:xfrm>
              <a:off x="76200" y="28157"/>
              <a:ext cx="660400" cy="704402"/>
            </a:xfrm>
            <a:prstGeom prst="rect">
              <a:avLst/>
            </a:prstGeom>
          </p:spPr>
          <p:txBody>
            <a:bodyPr lIns="65468" tIns="65468" rIns="65468" bIns="65468" rtlCol="0" anchor="ctr"/>
            <a:lstStyle/>
            <a:p>
              <a:pPr marL="0" lvl="0" indent="0" algn="ctr">
                <a:lnSpc>
                  <a:spcPts val="3920"/>
                </a:lnSpc>
              </a:pPr>
              <a:r>
                <a:rPr lang="en-US" sz="2800" b="1">
                  <a:solidFill>
                    <a:srgbClr val="000000"/>
                  </a:solidFill>
                  <a:latin typeface="Montserrat Bold"/>
                  <a:ea typeface="Montserrat Bold"/>
                  <a:cs typeface="Montserrat Bold"/>
                  <a:sym typeface="Montserrat Bold"/>
                </a:rPr>
                <a:t>Step 02</a:t>
              </a:r>
            </a:p>
          </p:txBody>
        </p:sp>
      </p:grpSp>
      <p:grpSp>
        <p:nvGrpSpPr>
          <p:cNvPr id="26" name="Group 26"/>
          <p:cNvGrpSpPr/>
          <p:nvPr/>
        </p:nvGrpSpPr>
        <p:grpSpPr>
          <a:xfrm rot="-10800000">
            <a:off x="2532214" y="2537015"/>
            <a:ext cx="1221489" cy="99876"/>
            <a:chOff x="0" y="0"/>
            <a:chExt cx="1863865" cy="152400"/>
          </a:xfrm>
        </p:grpSpPr>
        <p:sp>
          <p:nvSpPr>
            <p:cNvPr id="27" name="Freeform 2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28" name="Group 28"/>
          <p:cNvGrpSpPr/>
          <p:nvPr/>
        </p:nvGrpSpPr>
        <p:grpSpPr>
          <a:xfrm rot="-10800000">
            <a:off x="6109066" y="2537015"/>
            <a:ext cx="1221489" cy="99876"/>
            <a:chOff x="0" y="0"/>
            <a:chExt cx="1863865" cy="152400"/>
          </a:xfrm>
        </p:grpSpPr>
        <p:sp>
          <p:nvSpPr>
            <p:cNvPr id="29" name="Freeform 29"/>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30" name="Group 30"/>
          <p:cNvGrpSpPr/>
          <p:nvPr/>
        </p:nvGrpSpPr>
        <p:grpSpPr>
          <a:xfrm rot="-10800000">
            <a:off x="4319813" y="5946592"/>
            <a:ext cx="1221489" cy="99876"/>
            <a:chOff x="0" y="0"/>
            <a:chExt cx="1863865" cy="152400"/>
          </a:xfrm>
        </p:grpSpPr>
        <p:sp>
          <p:nvSpPr>
            <p:cNvPr id="31" name="Freeform 3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5E17EB"/>
            </a:solidFill>
          </p:spPr>
        </p:sp>
      </p:grpSp>
      <p:grpSp>
        <p:nvGrpSpPr>
          <p:cNvPr id="32" name="Group 32"/>
          <p:cNvGrpSpPr/>
          <p:nvPr/>
        </p:nvGrpSpPr>
        <p:grpSpPr>
          <a:xfrm rot="-10800000">
            <a:off x="7900312" y="5946592"/>
            <a:ext cx="1221489" cy="99876"/>
            <a:chOff x="0" y="0"/>
            <a:chExt cx="1863865" cy="152400"/>
          </a:xfrm>
        </p:grpSpPr>
        <p:sp>
          <p:nvSpPr>
            <p:cNvPr id="33" name="Freeform 3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D9DE4"/>
            </a:solidFill>
          </p:spPr>
        </p:sp>
      </p:grpSp>
      <p:sp>
        <p:nvSpPr>
          <p:cNvPr id="34" name="TextBox 34"/>
          <p:cNvSpPr txBox="1"/>
          <p:nvPr/>
        </p:nvSpPr>
        <p:spPr>
          <a:xfrm>
            <a:off x="2046265" y="3266035"/>
            <a:ext cx="2079093" cy="1141996"/>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complet JWT avec tokens de rafraîchissement, réinitialisation MDP par email et gestion des sessions sécurisées</a:t>
            </a:r>
          </a:p>
        </p:txBody>
      </p:sp>
      <p:sp>
        <p:nvSpPr>
          <p:cNvPr id="35" name="TextBox 35"/>
          <p:cNvSpPr txBox="1"/>
          <p:nvPr/>
        </p:nvSpPr>
        <p:spPr>
          <a:xfrm>
            <a:off x="5814781" y="3345402"/>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Chat temps réel avec WebSocket STOMP, persistance des messages et diffusion en temps réel à tous les membres</a:t>
            </a:r>
          </a:p>
        </p:txBody>
      </p:sp>
      <p:sp>
        <p:nvSpPr>
          <p:cNvPr id="36" name="TextBox 36"/>
          <p:cNvSpPr txBox="1"/>
          <p:nvPr/>
        </p:nvSpPr>
        <p:spPr>
          <a:xfrm>
            <a:off x="3961287"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Cycle de vie complet : création , validation admin , modification , suppression avec gestion des membres et rôles granulaires</a:t>
            </a:r>
          </a:p>
        </p:txBody>
      </p:sp>
      <p:sp>
        <p:nvSpPr>
          <p:cNvPr id="37" name="TextBox 37"/>
          <p:cNvSpPr txBox="1"/>
          <p:nvPr/>
        </p:nvSpPr>
        <p:spPr>
          <a:xfrm>
            <a:off x="7541785"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Enrichissement des profils utilisateurs avec talents, compétences, centres d'intérêt et système d'avatars</a:t>
            </a:r>
          </a:p>
        </p:txBody>
      </p:sp>
      <p:sp>
        <p:nvSpPr>
          <p:cNvPr id="38" name="TextBox 38"/>
          <p:cNvSpPr txBox="1"/>
          <p:nvPr/>
        </p:nvSpPr>
        <p:spPr>
          <a:xfrm>
            <a:off x="2284912" y="2726499"/>
            <a:ext cx="1727004"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Authentification &amp; Sécurité</a:t>
            </a:r>
          </a:p>
        </p:txBody>
      </p:sp>
      <p:sp>
        <p:nvSpPr>
          <p:cNvPr id="39" name="TextBox 39"/>
          <p:cNvSpPr txBox="1"/>
          <p:nvPr/>
        </p:nvSpPr>
        <p:spPr>
          <a:xfrm>
            <a:off x="5962077"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Messagerie</a:t>
            </a:r>
          </a:p>
        </p:txBody>
      </p:sp>
      <p:sp>
        <p:nvSpPr>
          <p:cNvPr id="40" name="TextBox 40"/>
          <p:cNvSpPr txBox="1"/>
          <p:nvPr/>
        </p:nvSpPr>
        <p:spPr>
          <a:xfrm>
            <a:off x="4125899" y="6111515"/>
            <a:ext cx="1577715"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Groupes</a:t>
            </a:r>
          </a:p>
        </p:txBody>
      </p:sp>
      <p:sp>
        <p:nvSpPr>
          <p:cNvPr id="41" name="TextBox 41"/>
          <p:cNvSpPr txBox="1"/>
          <p:nvPr/>
        </p:nvSpPr>
        <p:spPr>
          <a:xfrm>
            <a:off x="7753323"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a:t>
            </a:r>
          </a:p>
          <a:p>
            <a:pPr marL="0" lvl="0" indent="0" algn="ctr">
              <a:lnSpc>
                <a:spcPts val="1982"/>
              </a:lnSpc>
            </a:pPr>
            <a:r>
              <a:rPr lang="en-US" sz="1548" b="1">
                <a:solidFill>
                  <a:srgbClr val="000000"/>
                </a:solidFill>
                <a:latin typeface="Montserrat Bold"/>
                <a:ea typeface="Montserrat Bold"/>
                <a:cs typeface="Montserrat Bold"/>
                <a:sym typeface="Montserrat Bold"/>
              </a:rPr>
              <a:t> Profils</a:t>
            </a:r>
          </a:p>
        </p:txBody>
      </p:sp>
      <p:grpSp>
        <p:nvGrpSpPr>
          <p:cNvPr id="42" name="Group 42"/>
          <p:cNvGrpSpPr/>
          <p:nvPr/>
        </p:nvGrpSpPr>
        <p:grpSpPr>
          <a:xfrm rot="-10800000">
            <a:off x="9685919" y="2537015"/>
            <a:ext cx="1221489" cy="99876"/>
            <a:chOff x="0" y="0"/>
            <a:chExt cx="1863865" cy="152400"/>
          </a:xfrm>
        </p:grpSpPr>
        <p:sp>
          <p:nvSpPr>
            <p:cNvPr id="43" name="Freeform 4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A0A0C0"/>
            </a:solidFill>
          </p:spPr>
        </p:sp>
      </p:grpSp>
      <p:sp>
        <p:nvSpPr>
          <p:cNvPr id="44" name="TextBox 44"/>
          <p:cNvSpPr txBox="1"/>
          <p:nvPr/>
        </p:nvSpPr>
        <p:spPr>
          <a:xfrm>
            <a:off x="9327392" y="3345402"/>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Stockage décentralisé avec MinIO (S3-compatible) pour avatars, images de groupes et médias</a:t>
            </a:r>
          </a:p>
        </p:txBody>
      </p:sp>
      <p:sp>
        <p:nvSpPr>
          <p:cNvPr id="45" name="TextBox 45"/>
          <p:cNvSpPr txBox="1"/>
          <p:nvPr/>
        </p:nvSpPr>
        <p:spPr>
          <a:xfrm>
            <a:off x="9538930"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Fichiers</a:t>
            </a:r>
          </a:p>
        </p:txBody>
      </p:sp>
      <p:grpSp>
        <p:nvGrpSpPr>
          <p:cNvPr id="46" name="Group 46"/>
          <p:cNvGrpSpPr/>
          <p:nvPr/>
        </p:nvGrpSpPr>
        <p:grpSpPr>
          <a:xfrm rot="-10800000">
            <a:off x="13262771" y="2537015"/>
            <a:ext cx="1221489" cy="99876"/>
            <a:chOff x="0" y="0"/>
            <a:chExt cx="1863865" cy="152400"/>
          </a:xfrm>
        </p:grpSpPr>
        <p:sp>
          <p:nvSpPr>
            <p:cNvPr id="47" name="Freeform 4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2AAEF"/>
            </a:solidFill>
          </p:spPr>
        </p:sp>
      </p:grpSp>
      <p:sp>
        <p:nvSpPr>
          <p:cNvPr id="48" name="TextBox 48"/>
          <p:cNvSpPr txBox="1"/>
          <p:nvPr/>
        </p:nvSpPr>
        <p:spPr>
          <a:xfrm>
            <a:off x="12904245" y="3286566"/>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de votes avec différents types (opinion, décision, évaluation) et résultats temps réel</a:t>
            </a:r>
          </a:p>
        </p:txBody>
      </p:sp>
      <p:sp>
        <p:nvSpPr>
          <p:cNvPr id="49" name="TextBox 49"/>
          <p:cNvSpPr txBox="1"/>
          <p:nvPr/>
        </p:nvSpPr>
        <p:spPr>
          <a:xfrm>
            <a:off x="13115783"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Sondages</a:t>
            </a:r>
          </a:p>
        </p:txBody>
      </p:sp>
      <p:grpSp>
        <p:nvGrpSpPr>
          <p:cNvPr id="50" name="Group 50"/>
          <p:cNvGrpSpPr/>
          <p:nvPr/>
        </p:nvGrpSpPr>
        <p:grpSpPr>
          <a:xfrm rot="-10800000">
            <a:off x="11480810" y="5946592"/>
            <a:ext cx="1221489" cy="99876"/>
            <a:chOff x="0" y="0"/>
            <a:chExt cx="1863865" cy="152400"/>
          </a:xfrm>
        </p:grpSpPr>
        <p:sp>
          <p:nvSpPr>
            <p:cNvPr id="51" name="Freeform 5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CBCBEB"/>
            </a:solidFill>
          </p:spPr>
        </p:sp>
      </p:grpSp>
      <p:sp>
        <p:nvSpPr>
          <p:cNvPr id="52" name="TextBox 52"/>
          <p:cNvSpPr txBox="1"/>
          <p:nvPr/>
        </p:nvSpPr>
        <p:spPr>
          <a:xfrm>
            <a:off x="11122283"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Portail dédié avec validation groupes, modération contenu, consultation journaux et supervision plateforme</a:t>
            </a:r>
          </a:p>
        </p:txBody>
      </p:sp>
      <p:sp>
        <p:nvSpPr>
          <p:cNvPr id="53" name="TextBox 53"/>
          <p:cNvSpPr txBox="1"/>
          <p:nvPr/>
        </p:nvSpPr>
        <p:spPr>
          <a:xfrm>
            <a:off x="11012369" y="6097981"/>
            <a:ext cx="204845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Administration</a:t>
            </a:r>
          </a:p>
        </p:txBody>
      </p:sp>
      <p:grpSp>
        <p:nvGrpSpPr>
          <p:cNvPr id="54" name="Group 54"/>
          <p:cNvGrpSpPr/>
          <p:nvPr/>
        </p:nvGrpSpPr>
        <p:grpSpPr>
          <a:xfrm>
            <a:off x="14925339" y="3755372"/>
            <a:ext cx="1504554" cy="1496301"/>
            <a:chOff x="0" y="0"/>
            <a:chExt cx="812800" cy="808341"/>
          </a:xfrm>
        </p:grpSpPr>
        <p:sp>
          <p:nvSpPr>
            <p:cNvPr id="55" name="Freeform 5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56" name="TextBox 5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08</a:t>
              </a:r>
            </a:p>
          </p:txBody>
        </p:sp>
      </p:grpSp>
      <p:grpSp>
        <p:nvGrpSpPr>
          <p:cNvPr id="57" name="Group 57"/>
          <p:cNvGrpSpPr/>
          <p:nvPr/>
        </p:nvGrpSpPr>
        <p:grpSpPr>
          <a:xfrm rot="-10800000">
            <a:off x="15086011" y="5946592"/>
            <a:ext cx="1221489" cy="99876"/>
            <a:chOff x="0" y="0"/>
            <a:chExt cx="1863865" cy="152400"/>
          </a:xfrm>
        </p:grpSpPr>
        <p:sp>
          <p:nvSpPr>
            <p:cNvPr id="58" name="Freeform 58"/>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DDCBFF"/>
            </a:solidFill>
          </p:spPr>
        </p:sp>
      </p:grpSp>
      <p:sp>
        <p:nvSpPr>
          <p:cNvPr id="59" name="TextBox 59"/>
          <p:cNvSpPr txBox="1"/>
          <p:nvPr/>
        </p:nvSpPr>
        <p:spPr>
          <a:xfrm>
            <a:off x="14727484" y="6648240"/>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Journalisation complète des actions utilisateurs et administratives pour traçabilité et conformité</a:t>
            </a:r>
          </a:p>
        </p:txBody>
      </p:sp>
      <p:sp>
        <p:nvSpPr>
          <p:cNvPr id="60" name="TextBox 60"/>
          <p:cNvSpPr txBox="1"/>
          <p:nvPr/>
        </p:nvSpPr>
        <p:spPr>
          <a:xfrm>
            <a:off x="14959169"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t>
            </a:r>
          </a:p>
          <a:p>
            <a:pPr marL="0" lvl="0" indent="0" algn="ctr">
              <a:lnSpc>
                <a:spcPts val="1982"/>
              </a:lnSpc>
            </a:pPr>
            <a:r>
              <a:rPr lang="en-US" sz="1548" b="1">
                <a:solidFill>
                  <a:srgbClr val="000000"/>
                </a:solidFill>
                <a:latin typeface="Montserrat Bold"/>
                <a:ea typeface="Montserrat Bold"/>
                <a:cs typeface="Montserrat Bold"/>
                <a:sym typeface="Montserrat Bold"/>
              </a:rPr>
              <a:t>Audit</a:t>
            </a:r>
          </a:p>
        </p:txBody>
      </p:sp>
      <p:sp>
        <p:nvSpPr>
          <p:cNvPr id="61" name="TextBox 61"/>
          <p:cNvSpPr txBox="1"/>
          <p:nvPr/>
        </p:nvSpPr>
        <p:spPr>
          <a:xfrm>
            <a:off x="5923263" y="1644019"/>
            <a:ext cx="6061489"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Les 8 piliers de TalentShare</a:t>
            </a:r>
          </a:p>
        </p:txBody>
      </p:sp>
      <p:sp>
        <p:nvSpPr>
          <p:cNvPr id="62" name="Freeform 62"/>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3" name="Freeform 63"/>
          <p:cNvSpPr/>
          <p:nvPr/>
        </p:nvSpPr>
        <p:spPr>
          <a:xfrm>
            <a:off x="17407701" y="4503522"/>
            <a:ext cx="18143022" cy="1055094"/>
          </a:xfrm>
          <a:custGeom>
            <a:avLst/>
            <a:gdLst/>
            <a:ahLst/>
            <a:cxnLst/>
            <a:rect l="l" t="t" r="r" b="b"/>
            <a:pathLst>
              <a:path w="18143022" h="1055094">
                <a:moveTo>
                  <a:pt x="0" y="0"/>
                </a:moveTo>
                <a:lnTo>
                  <a:pt x="18143022" y="0"/>
                </a:lnTo>
                <a:lnTo>
                  <a:pt x="18143022"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64"/>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9">
              <a:alphaModFix amt="61000"/>
              <a:extLst>
                <a:ext uri="{96DAC541-7B7A-43D3-8B79-37D633B846F1}">
                  <asvg:svgBlip xmlns:asvg="http://schemas.microsoft.com/office/drawing/2016/SVG/main" r:embed="rId10"/>
                </a:ext>
              </a:extLst>
            </a:blip>
            <a:stretch>
              <a:fillRect/>
            </a:stretch>
          </a:blipFill>
        </p:spPr>
      </p:sp>
      <p:sp>
        <p:nvSpPr>
          <p:cNvPr id="65" name="TextBox 65"/>
          <p:cNvSpPr txBox="1"/>
          <p:nvPr/>
        </p:nvSpPr>
        <p:spPr>
          <a:xfrm>
            <a:off x="16429893" y="8772525"/>
            <a:ext cx="813005"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04/12</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25899" y="785500"/>
            <a:ext cx="12939325" cy="887094"/>
          </a:xfrm>
          <a:prstGeom prst="rect">
            <a:avLst/>
          </a:prstGeom>
        </p:spPr>
        <p:txBody>
          <a:bodyPr lIns="0" tIns="0" rIns="0" bIns="0" rtlCol="0" anchor="t">
            <a:spAutoFit/>
          </a:bodyPr>
          <a:lstStyle/>
          <a:p>
            <a:pPr marL="0" lvl="0" indent="0" algn="l">
              <a:lnSpc>
                <a:spcPts val="7280"/>
              </a:lnSpc>
              <a:spcBef>
                <a:spcPct val="0"/>
              </a:spcBef>
            </a:pPr>
            <a:r>
              <a:rPr lang="en-US" sz="5200" b="1" i="1">
                <a:solidFill>
                  <a:srgbClr val="2D3880"/>
                </a:solidFill>
                <a:latin typeface="Cormorant Garamond Bold Italics"/>
                <a:ea typeface="Cormorant Garamond Bold Italics"/>
                <a:cs typeface="Cormorant Garamond Bold Italics"/>
                <a:sym typeface="Cormorant Garamond Bold Italics"/>
              </a:rPr>
              <a:t>Industrialisation et mise en place d’un pipeline CI/CD</a:t>
            </a:r>
          </a:p>
        </p:txBody>
      </p:sp>
      <p:sp>
        <p:nvSpPr>
          <p:cNvPr id="3" name="Freeform 3"/>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4190788" y="5891991"/>
            <a:ext cx="4478210" cy="4478210"/>
          </a:xfrm>
          <a:custGeom>
            <a:avLst/>
            <a:gdLst/>
            <a:ahLst/>
            <a:cxnLst/>
            <a:rect l="l" t="t" r="r" b="b"/>
            <a:pathLst>
              <a:path w="4478210" h="4478210">
                <a:moveTo>
                  <a:pt x="4478209" y="0"/>
                </a:moveTo>
                <a:lnTo>
                  <a:pt x="0" y="0"/>
                </a:lnTo>
                <a:lnTo>
                  <a:pt x="0" y="4478209"/>
                </a:lnTo>
                <a:lnTo>
                  <a:pt x="4478209" y="4478209"/>
                </a:lnTo>
                <a:lnTo>
                  <a:pt x="4478209" y="0"/>
                </a:lnTo>
                <a:close/>
              </a:path>
            </a:pathLst>
          </a:custGeom>
          <a:blipFill>
            <a:blip r:embed="rId5">
              <a:alphaModFix amt="51000"/>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923263" y="1644019"/>
            <a:ext cx="6061489"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 Les 5 Étapes du Pipeline Jenkins</a:t>
            </a:r>
          </a:p>
        </p:txBody>
      </p:sp>
      <p:sp>
        <p:nvSpPr>
          <p:cNvPr id="6" name="AutoShape 6"/>
          <p:cNvSpPr/>
          <p:nvPr/>
        </p:nvSpPr>
        <p:spPr>
          <a:xfrm flipV="1">
            <a:off x="4047218" y="6509349"/>
            <a:ext cx="2479096" cy="17026"/>
          </a:xfrm>
          <a:prstGeom prst="line">
            <a:avLst/>
          </a:prstGeom>
          <a:ln w="19050" cap="flat">
            <a:solidFill>
              <a:srgbClr val="5E17EB"/>
            </a:solidFill>
            <a:prstDash val="lgDash"/>
            <a:headEnd type="none" w="sm" len="sm"/>
            <a:tailEnd type="none" w="sm" len="sm"/>
          </a:ln>
        </p:spPr>
      </p:sp>
      <p:sp>
        <p:nvSpPr>
          <p:cNvPr id="7" name="AutoShape 7"/>
          <p:cNvSpPr/>
          <p:nvPr/>
        </p:nvSpPr>
        <p:spPr>
          <a:xfrm flipV="1">
            <a:off x="6526314" y="5327877"/>
            <a:ext cx="2479096" cy="10130"/>
          </a:xfrm>
          <a:prstGeom prst="line">
            <a:avLst/>
          </a:prstGeom>
          <a:ln w="19050" cap="flat">
            <a:solidFill>
              <a:srgbClr val="8F8F90"/>
            </a:solidFill>
            <a:prstDash val="lgDash"/>
            <a:headEnd type="none" w="sm" len="sm"/>
            <a:tailEnd type="none" w="sm" len="sm"/>
          </a:ln>
        </p:spPr>
      </p:sp>
      <p:sp>
        <p:nvSpPr>
          <p:cNvPr id="8" name="Freeform 8"/>
          <p:cNvSpPr/>
          <p:nvPr/>
        </p:nvSpPr>
        <p:spPr>
          <a:xfrm>
            <a:off x="2239105" y="5346795"/>
            <a:ext cx="2394192" cy="1184037"/>
          </a:xfrm>
          <a:custGeom>
            <a:avLst/>
            <a:gdLst/>
            <a:ahLst/>
            <a:cxnLst/>
            <a:rect l="l" t="t" r="r" b="b"/>
            <a:pathLst>
              <a:path w="2394192" h="1184037">
                <a:moveTo>
                  <a:pt x="0" y="0"/>
                </a:moveTo>
                <a:lnTo>
                  <a:pt x="2394191" y="0"/>
                </a:lnTo>
                <a:lnTo>
                  <a:pt x="2394191" y="1184037"/>
                </a:lnTo>
                <a:lnTo>
                  <a:pt x="0" y="11840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4718201" y="5346795"/>
            <a:ext cx="2394192" cy="1184037"/>
          </a:xfrm>
          <a:custGeom>
            <a:avLst/>
            <a:gdLst/>
            <a:ahLst/>
            <a:cxnLst/>
            <a:rect l="l" t="t" r="r" b="b"/>
            <a:pathLst>
              <a:path w="2394192" h="1184037">
                <a:moveTo>
                  <a:pt x="0" y="0"/>
                </a:moveTo>
                <a:lnTo>
                  <a:pt x="2394191" y="0"/>
                </a:lnTo>
                <a:lnTo>
                  <a:pt x="2394191" y="1184037"/>
                </a:lnTo>
                <a:lnTo>
                  <a:pt x="0" y="11840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0" name="Group 10"/>
          <p:cNvGrpSpPr/>
          <p:nvPr/>
        </p:nvGrpSpPr>
        <p:grpSpPr>
          <a:xfrm>
            <a:off x="6062369" y="5474869"/>
            <a:ext cx="927889" cy="9278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AEF"/>
            </a:solidFill>
            <a:ln w="19050" cap="sq">
              <a:solidFill>
                <a:srgbClr val="F1F3FA"/>
              </a:solidFill>
              <a:prstDash val="solid"/>
              <a:miter/>
            </a:ln>
          </p:spPr>
        </p:sp>
        <p:sp>
          <p:nvSpPr>
            <p:cNvPr id="12" name="TextBox 12"/>
            <p:cNvSpPr txBox="1"/>
            <p:nvPr/>
          </p:nvSpPr>
          <p:spPr>
            <a:xfrm>
              <a:off x="76200" y="28575"/>
              <a:ext cx="660400" cy="708025"/>
            </a:xfrm>
            <a:prstGeom prst="rect">
              <a:avLst/>
            </a:prstGeom>
          </p:spPr>
          <p:txBody>
            <a:bodyPr lIns="36835" tIns="36835" rIns="36835" bIns="36835" rtlCol="0" anchor="ctr"/>
            <a:lstStyle/>
            <a:p>
              <a:pPr algn="ctr">
                <a:lnSpc>
                  <a:spcPts val="2520"/>
                </a:lnSpc>
              </a:pPr>
              <a:endParaRPr/>
            </a:p>
          </p:txBody>
        </p:sp>
      </p:grpSp>
      <p:sp>
        <p:nvSpPr>
          <p:cNvPr id="13" name="TextBox 13"/>
          <p:cNvSpPr txBox="1"/>
          <p:nvPr/>
        </p:nvSpPr>
        <p:spPr>
          <a:xfrm>
            <a:off x="2932982" y="5889402"/>
            <a:ext cx="1057365" cy="261532"/>
          </a:xfrm>
          <a:prstGeom prst="rect">
            <a:avLst/>
          </a:prstGeom>
        </p:spPr>
        <p:txBody>
          <a:bodyPr lIns="0" tIns="0" rIns="0" bIns="0" rtlCol="0" anchor="t">
            <a:spAutoFit/>
          </a:bodyPr>
          <a:lstStyle/>
          <a:p>
            <a:pPr algn="l">
              <a:lnSpc>
                <a:spcPts val="2274"/>
              </a:lnSpc>
              <a:spcBef>
                <a:spcPct val="0"/>
              </a:spcBef>
            </a:pPr>
            <a:r>
              <a:rPr lang="en-US" sz="1624" b="1">
                <a:solidFill>
                  <a:srgbClr val="FFFFFF"/>
                </a:solidFill>
                <a:latin typeface="TT Hoves Bold"/>
                <a:ea typeface="TT Hoves Bold"/>
                <a:cs typeface="TT Hoves Bold"/>
                <a:sym typeface="TT Hoves Bold"/>
              </a:rPr>
              <a:t>Phase </a:t>
            </a:r>
          </a:p>
        </p:txBody>
      </p:sp>
      <p:sp>
        <p:nvSpPr>
          <p:cNvPr id="14" name="TextBox 14"/>
          <p:cNvSpPr txBox="1"/>
          <p:nvPr/>
        </p:nvSpPr>
        <p:spPr>
          <a:xfrm>
            <a:off x="4953413" y="5798522"/>
            <a:ext cx="1057365" cy="261532"/>
          </a:xfrm>
          <a:prstGeom prst="rect">
            <a:avLst/>
          </a:prstGeom>
        </p:spPr>
        <p:txBody>
          <a:bodyPr lIns="0" tIns="0" rIns="0" bIns="0" rtlCol="0" anchor="t">
            <a:spAutoFit/>
          </a:bodyPr>
          <a:lstStyle/>
          <a:p>
            <a:pPr algn="l">
              <a:lnSpc>
                <a:spcPts val="2274"/>
              </a:lnSpc>
              <a:spcBef>
                <a:spcPct val="0"/>
              </a:spcBef>
            </a:pPr>
            <a:r>
              <a:rPr lang="en-US" sz="1624" b="1">
                <a:solidFill>
                  <a:srgbClr val="FFFFFF"/>
                </a:solidFill>
                <a:latin typeface="TT Hoves Bold"/>
                <a:ea typeface="TT Hoves Bold"/>
                <a:cs typeface="TT Hoves Bold"/>
                <a:sym typeface="TT Hoves Bold"/>
              </a:rPr>
              <a:t>Phase </a:t>
            </a:r>
          </a:p>
        </p:txBody>
      </p:sp>
      <p:sp>
        <p:nvSpPr>
          <p:cNvPr id="15" name="TextBox 15"/>
          <p:cNvSpPr txBox="1"/>
          <p:nvPr/>
        </p:nvSpPr>
        <p:spPr>
          <a:xfrm>
            <a:off x="2372610" y="7981412"/>
            <a:ext cx="2423287" cy="1488052"/>
          </a:xfrm>
          <a:prstGeom prst="rect">
            <a:avLst/>
          </a:prstGeom>
        </p:spPr>
        <p:txBody>
          <a:bodyPr lIns="0" tIns="0" rIns="0" bIns="0" rtlCol="0" anchor="t">
            <a:spAutoFit/>
          </a:bodyPr>
          <a:lstStyle/>
          <a:p>
            <a:pPr marL="311844" lvl="1" indent="-155922" algn="l">
              <a:lnSpc>
                <a:spcPts val="2022"/>
              </a:lnSpc>
              <a:buFont typeface="Arial"/>
              <a:buChar char="•"/>
            </a:pPr>
            <a:r>
              <a:rPr lang="en-US" sz="1444">
                <a:solidFill>
                  <a:srgbClr val="000000"/>
                </a:solidFill>
                <a:latin typeface="TT Hoves"/>
                <a:ea typeface="TT Hoves"/>
                <a:cs typeface="TT Hoves"/>
                <a:sym typeface="TT Hoves"/>
              </a:rPr>
              <a:t>Compi</a:t>
            </a:r>
            <a:r>
              <a:rPr lang="en-US" sz="1444" u="none" strike="noStrike">
                <a:solidFill>
                  <a:srgbClr val="000000"/>
                </a:solidFill>
                <a:latin typeface="TT Hoves"/>
                <a:ea typeface="TT Hoves"/>
                <a:cs typeface="TT Hoves"/>
                <a:sym typeface="TT Hoves"/>
              </a:rPr>
              <a:t>lation Spring Boot avec Maven</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Build Angular avec optimisation production</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Validation des dépendances</a:t>
            </a:r>
          </a:p>
        </p:txBody>
      </p:sp>
      <p:sp>
        <p:nvSpPr>
          <p:cNvPr id="16" name="TextBox 16"/>
          <p:cNvSpPr txBox="1"/>
          <p:nvPr/>
        </p:nvSpPr>
        <p:spPr>
          <a:xfrm>
            <a:off x="2648727" y="7590339"/>
            <a:ext cx="1765911" cy="261532"/>
          </a:xfrm>
          <a:prstGeom prst="rect">
            <a:avLst/>
          </a:prstGeom>
        </p:spPr>
        <p:txBody>
          <a:bodyPr lIns="0" tIns="0" rIns="0" bIns="0" rtlCol="0" anchor="t">
            <a:spAutoFit/>
          </a:bodyPr>
          <a:lstStyle/>
          <a:p>
            <a:pPr marL="0" lvl="0" indent="0" algn="ctr">
              <a:lnSpc>
                <a:spcPts val="2274"/>
              </a:lnSpc>
              <a:spcBef>
                <a:spcPct val="0"/>
              </a:spcBef>
            </a:pPr>
            <a:r>
              <a:rPr lang="en-US" sz="1624" b="1">
                <a:solidFill>
                  <a:srgbClr val="2C2FC8"/>
                </a:solidFill>
                <a:latin typeface="TT Hoves Bold"/>
                <a:ea typeface="TT Hoves Bold"/>
                <a:cs typeface="TT Hoves Bold"/>
                <a:sym typeface="TT Hoves Bold"/>
              </a:rPr>
              <a:t>Build</a:t>
            </a:r>
          </a:p>
        </p:txBody>
      </p:sp>
      <p:sp>
        <p:nvSpPr>
          <p:cNvPr id="17" name="TextBox 17"/>
          <p:cNvSpPr txBox="1"/>
          <p:nvPr/>
        </p:nvSpPr>
        <p:spPr>
          <a:xfrm>
            <a:off x="4929402" y="3105495"/>
            <a:ext cx="1971789" cy="989330"/>
          </a:xfrm>
          <a:prstGeom prst="rect">
            <a:avLst/>
          </a:prstGeom>
        </p:spPr>
        <p:txBody>
          <a:bodyPr lIns="0" tIns="0" rIns="0" bIns="0" rtlCol="0" anchor="t">
            <a:spAutoFit/>
          </a:bodyPr>
          <a:lstStyle/>
          <a:p>
            <a:pPr marL="311844" lvl="1" indent="-155922" algn="l">
              <a:lnSpc>
                <a:spcPts val="2022"/>
              </a:lnSpc>
              <a:buFont typeface="Arial"/>
              <a:buChar char="•"/>
            </a:pPr>
            <a:r>
              <a:rPr lang="en-US" sz="1444">
                <a:solidFill>
                  <a:srgbClr val="000000"/>
                </a:solidFill>
                <a:latin typeface="TT Hoves"/>
                <a:ea typeface="TT Hoves"/>
                <a:cs typeface="TT Hoves"/>
                <a:sym typeface="TT Hoves"/>
              </a:rPr>
              <a:t>T</a:t>
            </a:r>
            <a:r>
              <a:rPr lang="en-US" sz="1444" u="none" strike="noStrike">
                <a:solidFill>
                  <a:srgbClr val="000000"/>
                </a:solidFill>
                <a:latin typeface="TT Hoves"/>
                <a:ea typeface="TT Hoves"/>
                <a:cs typeface="TT Hoves"/>
                <a:sym typeface="TT Hoves"/>
              </a:rPr>
              <a:t>ests unitaires JUnit</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Tests d'intégration</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Rapport de couverture JaCoCo</a:t>
            </a:r>
          </a:p>
        </p:txBody>
      </p:sp>
      <p:sp>
        <p:nvSpPr>
          <p:cNvPr id="18" name="TextBox 18"/>
          <p:cNvSpPr txBox="1"/>
          <p:nvPr/>
        </p:nvSpPr>
        <p:spPr>
          <a:xfrm>
            <a:off x="5012508" y="2659715"/>
            <a:ext cx="1996539" cy="261532"/>
          </a:xfrm>
          <a:prstGeom prst="rect">
            <a:avLst/>
          </a:prstGeom>
        </p:spPr>
        <p:txBody>
          <a:bodyPr lIns="0" tIns="0" rIns="0" bIns="0" rtlCol="0" anchor="t">
            <a:spAutoFit/>
          </a:bodyPr>
          <a:lstStyle/>
          <a:p>
            <a:pPr marL="0" lvl="0" indent="0" algn="ctr">
              <a:lnSpc>
                <a:spcPts val="2274"/>
              </a:lnSpc>
              <a:spcBef>
                <a:spcPct val="0"/>
              </a:spcBef>
            </a:pPr>
            <a:r>
              <a:rPr lang="en-US" sz="1624" b="1">
                <a:solidFill>
                  <a:srgbClr val="2C2FC8"/>
                </a:solidFill>
                <a:latin typeface="TT Hoves Bold"/>
                <a:ea typeface="TT Hoves Bold"/>
                <a:cs typeface="TT Hoves Bold"/>
                <a:sym typeface="TT Hoves Bold"/>
              </a:rPr>
              <a:t>Tests Automatisés</a:t>
            </a:r>
          </a:p>
        </p:txBody>
      </p:sp>
      <p:sp>
        <p:nvSpPr>
          <p:cNvPr id="19" name="TextBox 19"/>
          <p:cNvSpPr txBox="1"/>
          <p:nvPr/>
        </p:nvSpPr>
        <p:spPr>
          <a:xfrm>
            <a:off x="7432509" y="7981412"/>
            <a:ext cx="2314832" cy="1488052"/>
          </a:xfrm>
          <a:prstGeom prst="rect">
            <a:avLst/>
          </a:prstGeom>
        </p:spPr>
        <p:txBody>
          <a:bodyPr lIns="0" tIns="0" rIns="0" bIns="0" rtlCol="0" anchor="t">
            <a:spAutoFit/>
          </a:bodyPr>
          <a:lstStyle/>
          <a:p>
            <a:pPr marL="311844" lvl="1" indent="-155922" algn="l">
              <a:lnSpc>
                <a:spcPts val="2022"/>
              </a:lnSpc>
              <a:buFont typeface="Arial"/>
              <a:buChar char="•"/>
            </a:pPr>
            <a:r>
              <a:rPr lang="en-US" sz="1444">
                <a:solidFill>
                  <a:srgbClr val="000000"/>
                </a:solidFill>
                <a:latin typeface="TT Hoves"/>
                <a:ea typeface="TT Hoves"/>
                <a:cs typeface="TT Hoves"/>
                <a:sym typeface="TT Hoves"/>
              </a:rPr>
              <a:t>Son</a:t>
            </a:r>
            <a:r>
              <a:rPr lang="en-US" sz="1444" u="none" strike="noStrike">
                <a:solidFill>
                  <a:srgbClr val="000000"/>
                </a:solidFill>
                <a:latin typeface="TT Hoves"/>
                <a:ea typeface="TT Hoves"/>
                <a:cs typeface="TT Hoves"/>
                <a:sym typeface="TT Hoves"/>
              </a:rPr>
              <a:t>arQube pour la dette technique</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Métriques de code qualité</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Validation des standards de développement</a:t>
            </a:r>
          </a:p>
        </p:txBody>
      </p:sp>
      <p:sp>
        <p:nvSpPr>
          <p:cNvPr id="20" name="TextBox 20"/>
          <p:cNvSpPr txBox="1"/>
          <p:nvPr/>
        </p:nvSpPr>
        <p:spPr>
          <a:xfrm>
            <a:off x="7432509" y="7590339"/>
            <a:ext cx="1765911" cy="261532"/>
          </a:xfrm>
          <a:prstGeom prst="rect">
            <a:avLst/>
          </a:prstGeom>
        </p:spPr>
        <p:txBody>
          <a:bodyPr lIns="0" tIns="0" rIns="0" bIns="0" rtlCol="0" anchor="t">
            <a:spAutoFit/>
          </a:bodyPr>
          <a:lstStyle/>
          <a:p>
            <a:pPr marL="0" lvl="0" indent="0" algn="ctr">
              <a:lnSpc>
                <a:spcPts val="2274"/>
              </a:lnSpc>
              <a:spcBef>
                <a:spcPct val="0"/>
              </a:spcBef>
            </a:pPr>
            <a:r>
              <a:rPr lang="en-US" sz="1624" b="1">
                <a:solidFill>
                  <a:srgbClr val="2C2FC8"/>
                </a:solidFill>
                <a:latin typeface="TT Hoves Bold"/>
                <a:ea typeface="TT Hoves Bold"/>
                <a:cs typeface="TT Hoves Bold"/>
                <a:sym typeface="TT Hoves Bold"/>
              </a:rPr>
              <a:t>Analyse Qualité</a:t>
            </a:r>
          </a:p>
        </p:txBody>
      </p:sp>
      <p:sp>
        <p:nvSpPr>
          <p:cNvPr id="21" name="TextBox 21"/>
          <p:cNvSpPr txBox="1"/>
          <p:nvPr/>
        </p:nvSpPr>
        <p:spPr>
          <a:xfrm>
            <a:off x="9992322" y="3019509"/>
            <a:ext cx="2163166" cy="1488052"/>
          </a:xfrm>
          <a:prstGeom prst="rect">
            <a:avLst/>
          </a:prstGeom>
        </p:spPr>
        <p:txBody>
          <a:bodyPr lIns="0" tIns="0" rIns="0" bIns="0" rtlCol="0" anchor="t">
            <a:spAutoFit/>
          </a:bodyPr>
          <a:lstStyle/>
          <a:p>
            <a:pPr marL="311844" lvl="1" indent="-155922" algn="l">
              <a:lnSpc>
                <a:spcPts val="2022"/>
              </a:lnSpc>
              <a:buFont typeface="Arial"/>
              <a:buChar char="•"/>
            </a:pPr>
            <a:r>
              <a:rPr lang="en-US" sz="1444">
                <a:solidFill>
                  <a:srgbClr val="000000"/>
                </a:solidFill>
                <a:latin typeface="TT Hoves"/>
                <a:ea typeface="TT Hoves"/>
                <a:cs typeface="TT Hoves"/>
                <a:sym typeface="TT Hoves"/>
              </a:rPr>
              <a:t>Build</a:t>
            </a:r>
            <a:r>
              <a:rPr lang="en-US" sz="1444" u="none" strike="noStrike">
                <a:solidFill>
                  <a:srgbClr val="000000"/>
                </a:solidFill>
                <a:latin typeface="TT Hoves"/>
                <a:ea typeface="TT Hoves"/>
                <a:cs typeface="TT Hoves"/>
                <a:sym typeface="TT Hoves"/>
              </a:rPr>
              <a:t> multi-stage pour images légères</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Frontend : Node.js → Nginx Alpine</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Backend : JRE minimal Eclipse Temurin</a:t>
            </a:r>
          </a:p>
        </p:txBody>
      </p:sp>
      <p:sp>
        <p:nvSpPr>
          <p:cNvPr id="22" name="TextBox 22"/>
          <p:cNvSpPr txBox="1"/>
          <p:nvPr/>
        </p:nvSpPr>
        <p:spPr>
          <a:xfrm>
            <a:off x="10086014" y="2659715"/>
            <a:ext cx="1765911" cy="261532"/>
          </a:xfrm>
          <a:prstGeom prst="rect">
            <a:avLst/>
          </a:prstGeom>
        </p:spPr>
        <p:txBody>
          <a:bodyPr lIns="0" tIns="0" rIns="0" bIns="0" rtlCol="0" anchor="t">
            <a:spAutoFit/>
          </a:bodyPr>
          <a:lstStyle/>
          <a:p>
            <a:pPr marL="0" lvl="0" indent="0" algn="ctr">
              <a:lnSpc>
                <a:spcPts val="2274"/>
              </a:lnSpc>
              <a:spcBef>
                <a:spcPct val="0"/>
              </a:spcBef>
            </a:pPr>
            <a:r>
              <a:rPr lang="en-US" sz="1624" b="1">
                <a:solidFill>
                  <a:srgbClr val="2C2FC8"/>
                </a:solidFill>
                <a:latin typeface="TT Hoves Bold"/>
                <a:ea typeface="TT Hoves Bold"/>
                <a:cs typeface="TT Hoves Bold"/>
                <a:sym typeface="TT Hoves Bold"/>
              </a:rPr>
              <a:t>Dockerisation</a:t>
            </a:r>
          </a:p>
        </p:txBody>
      </p:sp>
      <p:sp>
        <p:nvSpPr>
          <p:cNvPr id="23" name="TextBox 23"/>
          <p:cNvSpPr txBox="1"/>
          <p:nvPr/>
        </p:nvSpPr>
        <p:spPr>
          <a:xfrm>
            <a:off x="12233239" y="7981412"/>
            <a:ext cx="2305257" cy="1488052"/>
          </a:xfrm>
          <a:prstGeom prst="rect">
            <a:avLst/>
          </a:prstGeom>
        </p:spPr>
        <p:txBody>
          <a:bodyPr lIns="0" tIns="0" rIns="0" bIns="0" rtlCol="0" anchor="t">
            <a:spAutoFit/>
          </a:bodyPr>
          <a:lstStyle/>
          <a:p>
            <a:pPr marL="311844" lvl="1" indent="-155922" algn="l">
              <a:lnSpc>
                <a:spcPts val="2022"/>
              </a:lnSpc>
              <a:buFont typeface="Arial"/>
              <a:buChar char="•"/>
            </a:pPr>
            <a:r>
              <a:rPr lang="en-US" sz="1444">
                <a:solidFill>
                  <a:srgbClr val="000000"/>
                </a:solidFill>
                <a:latin typeface="TT Hoves"/>
                <a:ea typeface="TT Hoves"/>
                <a:cs typeface="TT Hoves"/>
                <a:sym typeface="TT Hoves"/>
              </a:rPr>
              <a:t>Arrêt des anci</a:t>
            </a:r>
            <a:r>
              <a:rPr lang="en-US" sz="1444" u="none" strike="noStrike">
                <a:solidFill>
                  <a:srgbClr val="000000"/>
                </a:solidFill>
                <a:latin typeface="TT Hoves"/>
                <a:ea typeface="TT Hoves"/>
                <a:cs typeface="TT Hoves"/>
                <a:sym typeface="TT Hoves"/>
              </a:rPr>
              <a:t>ens conteneurs</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Lancement des nouvelles versions</a:t>
            </a:r>
          </a:p>
          <a:p>
            <a:pPr marL="311844" lvl="1" indent="-155922" algn="l">
              <a:lnSpc>
                <a:spcPts val="2022"/>
              </a:lnSpc>
              <a:buFont typeface="Arial"/>
              <a:buChar char="•"/>
            </a:pPr>
            <a:r>
              <a:rPr lang="en-US" sz="1444" u="none" strike="noStrike">
                <a:solidFill>
                  <a:srgbClr val="000000"/>
                </a:solidFill>
                <a:latin typeface="TT Hoves"/>
                <a:ea typeface="TT Hoves"/>
                <a:cs typeface="TT Hoves"/>
                <a:sym typeface="TT Hoves"/>
              </a:rPr>
              <a:t>Tests smoke de validation</a:t>
            </a:r>
          </a:p>
        </p:txBody>
      </p:sp>
      <p:sp>
        <p:nvSpPr>
          <p:cNvPr id="24" name="TextBox 24"/>
          <p:cNvSpPr txBox="1"/>
          <p:nvPr/>
        </p:nvSpPr>
        <p:spPr>
          <a:xfrm>
            <a:off x="12313223" y="7448462"/>
            <a:ext cx="1765911" cy="545287"/>
          </a:xfrm>
          <a:prstGeom prst="rect">
            <a:avLst/>
          </a:prstGeom>
        </p:spPr>
        <p:txBody>
          <a:bodyPr lIns="0" tIns="0" rIns="0" bIns="0" rtlCol="0" anchor="t">
            <a:spAutoFit/>
          </a:bodyPr>
          <a:lstStyle/>
          <a:p>
            <a:pPr marL="0" lvl="0" indent="0" algn="ctr">
              <a:lnSpc>
                <a:spcPts val="2274"/>
              </a:lnSpc>
              <a:spcBef>
                <a:spcPct val="0"/>
              </a:spcBef>
            </a:pPr>
            <a:r>
              <a:rPr lang="en-US" sz="1624" b="1">
                <a:solidFill>
                  <a:srgbClr val="2C2FC8"/>
                </a:solidFill>
                <a:latin typeface="TT Hoves Bold"/>
                <a:ea typeface="TT Hoves Bold"/>
                <a:cs typeface="TT Hoves Bold"/>
                <a:sym typeface="TT Hoves Bold"/>
              </a:rPr>
              <a:t> Déploiement Automatisé</a:t>
            </a:r>
          </a:p>
        </p:txBody>
      </p:sp>
      <p:sp>
        <p:nvSpPr>
          <p:cNvPr id="25" name="AutoShape 25"/>
          <p:cNvSpPr/>
          <p:nvPr/>
        </p:nvSpPr>
        <p:spPr>
          <a:xfrm flipV="1">
            <a:off x="9240622" y="6509349"/>
            <a:ext cx="2479096" cy="17026"/>
          </a:xfrm>
          <a:prstGeom prst="line">
            <a:avLst/>
          </a:prstGeom>
          <a:ln w="19050" cap="flat">
            <a:solidFill>
              <a:srgbClr val="5E17EB"/>
            </a:solidFill>
            <a:prstDash val="lgDash"/>
            <a:headEnd type="none" w="sm" len="sm"/>
            <a:tailEnd type="none" w="sm" len="sm"/>
          </a:ln>
        </p:spPr>
      </p:sp>
      <p:sp>
        <p:nvSpPr>
          <p:cNvPr id="26" name="AutoShape 26"/>
          <p:cNvSpPr/>
          <p:nvPr/>
        </p:nvSpPr>
        <p:spPr>
          <a:xfrm flipV="1">
            <a:off x="11719718" y="5327877"/>
            <a:ext cx="2479096" cy="10130"/>
          </a:xfrm>
          <a:prstGeom prst="line">
            <a:avLst/>
          </a:prstGeom>
          <a:ln w="19050" cap="flat">
            <a:solidFill>
              <a:srgbClr val="8F8F90"/>
            </a:solidFill>
            <a:prstDash val="lgDash"/>
            <a:headEnd type="none" w="sm" len="sm"/>
            <a:tailEnd type="none" w="sm" len="sm"/>
          </a:ln>
        </p:spPr>
      </p:sp>
      <p:sp>
        <p:nvSpPr>
          <p:cNvPr id="27" name="Freeform 27"/>
          <p:cNvSpPr/>
          <p:nvPr/>
        </p:nvSpPr>
        <p:spPr>
          <a:xfrm>
            <a:off x="7432509" y="5346795"/>
            <a:ext cx="2394192" cy="1184037"/>
          </a:xfrm>
          <a:custGeom>
            <a:avLst/>
            <a:gdLst/>
            <a:ahLst/>
            <a:cxnLst/>
            <a:rect l="l" t="t" r="r" b="b"/>
            <a:pathLst>
              <a:path w="2394192" h="1184037">
                <a:moveTo>
                  <a:pt x="0" y="0"/>
                </a:moveTo>
                <a:lnTo>
                  <a:pt x="2394191" y="0"/>
                </a:lnTo>
                <a:lnTo>
                  <a:pt x="2394191" y="1184037"/>
                </a:lnTo>
                <a:lnTo>
                  <a:pt x="0" y="11840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9911604" y="5346795"/>
            <a:ext cx="2394192" cy="1184037"/>
          </a:xfrm>
          <a:custGeom>
            <a:avLst/>
            <a:gdLst/>
            <a:ahLst/>
            <a:cxnLst/>
            <a:rect l="l" t="t" r="r" b="b"/>
            <a:pathLst>
              <a:path w="2394192" h="1184037">
                <a:moveTo>
                  <a:pt x="0" y="0"/>
                </a:moveTo>
                <a:lnTo>
                  <a:pt x="2394192" y="0"/>
                </a:lnTo>
                <a:lnTo>
                  <a:pt x="2394192" y="1184037"/>
                </a:lnTo>
                <a:lnTo>
                  <a:pt x="0" y="11840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9" name="Group 29"/>
          <p:cNvGrpSpPr/>
          <p:nvPr/>
        </p:nvGrpSpPr>
        <p:grpSpPr>
          <a:xfrm>
            <a:off x="11255773" y="5474869"/>
            <a:ext cx="927889" cy="92788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AEF"/>
            </a:solidFill>
            <a:ln w="19050" cap="sq">
              <a:solidFill>
                <a:srgbClr val="F1F3FA"/>
              </a:solidFill>
              <a:prstDash val="solid"/>
              <a:miter/>
            </a:ln>
          </p:spPr>
        </p:sp>
        <p:sp>
          <p:nvSpPr>
            <p:cNvPr id="31" name="TextBox 31"/>
            <p:cNvSpPr txBox="1"/>
            <p:nvPr/>
          </p:nvSpPr>
          <p:spPr>
            <a:xfrm>
              <a:off x="76200" y="28575"/>
              <a:ext cx="660400" cy="708025"/>
            </a:xfrm>
            <a:prstGeom prst="rect">
              <a:avLst/>
            </a:prstGeom>
          </p:spPr>
          <p:txBody>
            <a:bodyPr lIns="36835" tIns="36835" rIns="36835" bIns="36835" rtlCol="0" anchor="ctr"/>
            <a:lstStyle/>
            <a:p>
              <a:pPr algn="ctr">
                <a:lnSpc>
                  <a:spcPts val="2520"/>
                </a:lnSpc>
              </a:pPr>
              <a:endParaRPr/>
            </a:p>
          </p:txBody>
        </p:sp>
      </p:grpSp>
      <p:sp>
        <p:nvSpPr>
          <p:cNvPr id="32" name="TextBox 32"/>
          <p:cNvSpPr txBox="1"/>
          <p:nvPr/>
        </p:nvSpPr>
        <p:spPr>
          <a:xfrm>
            <a:off x="7667721" y="5798522"/>
            <a:ext cx="1057365" cy="261532"/>
          </a:xfrm>
          <a:prstGeom prst="rect">
            <a:avLst/>
          </a:prstGeom>
        </p:spPr>
        <p:txBody>
          <a:bodyPr lIns="0" tIns="0" rIns="0" bIns="0" rtlCol="0" anchor="t">
            <a:spAutoFit/>
          </a:bodyPr>
          <a:lstStyle/>
          <a:p>
            <a:pPr algn="l">
              <a:lnSpc>
                <a:spcPts val="2274"/>
              </a:lnSpc>
              <a:spcBef>
                <a:spcPct val="0"/>
              </a:spcBef>
            </a:pPr>
            <a:r>
              <a:rPr lang="en-US" sz="1624" b="1">
                <a:solidFill>
                  <a:srgbClr val="FFFFFF"/>
                </a:solidFill>
                <a:latin typeface="TT Hoves Bold"/>
                <a:ea typeface="TT Hoves Bold"/>
                <a:cs typeface="TT Hoves Bold"/>
                <a:sym typeface="TT Hoves Bold"/>
              </a:rPr>
              <a:t>Phase</a:t>
            </a:r>
          </a:p>
        </p:txBody>
      </p:sp>
      <p:sp>
        <p:nvSpPr>
          <p:cNvPr id="33" name="TextBox 33"/>
          <p:cNvSpPr txBox="1"/>
          <p:nvPr/>
        </p:nvSpPr>
        <p:spPr>
          <a:xfrm>
            <a:off x="10146817" y="5798522"/>
            <a:ext cx="1057365" cy="261532"/>
          </a:xfrm>
          <a:prstGeom prst="rect">
            <a:avLst/>
          </a:prstGeom>
        </p:spPr>
        <p:txBody>
          <a:bodyPr lIns="0" tIns="0" rIns="0" bIns="0" rtlCol="0" anchor="t">
            <a:spAutoFit/>
          </a:bodyPr>
          <a:lstStyle/>
          <a:p>
            <a:pPr algn="l">
              <a:lnSpc>
                <a:spcPts val="2274"/>
              </a:lnSpc>
              <a:spcBef>
                <a:spcPct val="0"/>
              </a:spcBef>
            </a:pPr>
            <a:r>
              <a:rPr lang="en-US" sz="1624" b="1">
                <a:solidFill>
                  <a:srgbClr val="FFFFFF"/>
                </a:solidFill>
                <a:latin typeface="TT Hoves Bold"/>
                <a:ea typeface="TT Hoves Bold"/>
                <a:cs typeface="TT Hoves Bold"/>
                <a:sym typeface="TT Hoves Bold"/>
              </a:rPr>
              <a:t>Phase </a:t>
            </a:r>
          </a:p>
        </p:txBody>
      </p:sp>
      <p:sp>
        <p:nvSpPr>
          <p:cNvPr id="34" name="Freeform 34"/>
          <p:cNvSpPr/>
          <p:nvPr/>
        </p:nvSpPr>
        <p:spPr>
          <a:xfrm>
            <a:off x="12357388" y="5316298"/>
            <a:ext cx="2394192" cy="1184037"/>
          </a:xfrm>
          <a:custGeom>
            <a:avLst/>
            <a:gdLst/>
            <a:ahLst/>
            <a:cxnLst/>
            <a:rect l="l" t="t" r="r" b="b"/>
            <a:pathLst>
              <a:path w="2394192" h="1184037">
                <a:moveTo>
                  <a:pt x="0" y="0"/>
                </a:moveTo>
                <a:lnTo>
                  <a:pt x="2394191" y="0"/>
                </a:lnTo>
                <a:lnTo>
                  <a:pt x="2394191" y="1184037"/>
                </a:lnTo>
                <a:lnTo>
                  <a:pt x="0" y="11840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TextBox 35"/>
          <p:cNvSpPr txBox="1"/>
          <p:nvPr/>
        </p:nvSpPr>
        <p:spPr>
          <a:xfrm>
            <a:off x="12592600" y="5768025"/>
            <a:ext cx="1057365" cy="261532"/>
          </a:xfrm>
          <a:prstGeom prst="rect">
            <a:avLst/>
          </a:prstGeom>
        </p:spPr>
        <p:txBody>
          <a:bodyPr lIns="0" tIns="0" rIns="0" bIns="0" rtlCol="0" anchor="t">
            <a:spAutoFit/>
          </a:bodyPr>
          <a:lstStyle/>
          <a:p>
            <a:pPr algn="l">
              <a:lnSpc>
                <a:spcPts val="2274"/>
              </a:lnSpc>
              <a:spcBef>
                <a:spcPct val="0"/>
              </a:spcBef>
            </a:pPr>
            <a:r>
              <a:rPr lang="en-US" sz="1624" b="1">
                <a:solidFill>
                  <a:srgbClr val="FFFFFF"/>
                </a:solidFill>
                <a:latin typeface="TT Hoves Bold"/>
                <a:ea typeface="TT Hoves Bold"/>
                <a:cs typeface="TT Hoves Bold"/>
                <a:sym typeface="TT Hoves Bold"/>
              </a:rPr>
              <a:t>Phase </a:t>
            </a:r>
          </a:p>
        </p:txBody>
      </p:sp>
      <p:sp>
        <p:nvSpPr>
          <p:cNvPr id="36" name="TextBox 36"/>
          <p:cNvSpPr txBox="1"/>
          <p:nvPr/>
        </p:nvSpPr>
        <p:spPr>
          <a:xfrm>
            <a:off x="3699510" y="5694492"/>
            <a:ext cx="695416" cy="459287"/>
          </a:xfrm>
          <a:prstGeom prst="rect">
            <a:avLst/>
          </a:prstGeom>
        </p:spPr>
        <p:txBody>
          <a:bodyPr lIns="0" tIns="0" rIns="0" bIns="0" rtlCol="0" anchor="t">
            <a:spAutoFit/>
          </a:bodyPr>
          <a:lstStyle/>
          <a:p>
            <a:pPr algn="ctr">
              <a:lnSpc>
                <a:spcPts val="3862"/>
              </a:lnSpc>
              <a:spcBef>
                <a:spcPct val="0"/>
              </a:spcBef>
            </a:pPr>
            <a:r>
              <a:rPr lang="en-US" sz="2758" b="1">
                <a:solidFill>
                  <a:srgbClr val="FAFBFA"/>
                </a:solidFill>
                <a:latin typeface="TT Hoves Bold"/>
                <a:ea typeface="TT Hoves Bold"/>
                <a:cs typeface="TT Hoves Bold"/>
                <a:sym typeface="TT Hoves Bold"/>
              </a:rPr>
              <a:t>01</a:t>
            </a:r>
          </a:p>
        </p:txBody>
      </p:sp>
      <p:sp>
        <p:nvSpPr>
          <p:cNvPr id="37" name="TextBox 37"/>
          <p:cNvSpPr txBox="1"/>
          <p:nvPr/>
        </p:nvSpPr>
        <p:spPr>
          <a:xfrm>
            <a:off x="6178606" y="5676222"/>
            <a:ext cx="695416" cy="459287"/>
          </a:xfrm>
          <a:prstGeom prst="rect">
            <a:avLst/>
          </a:prstGeom>
        </p:spPr>
        <p:txBody>
          <a:bodyPr lIns="0" tIns="0" rIns="0" bIns="0" rtlCol="0" anchor="t">
            <a:spAutoFit/>
          </a:bodyPr>
          <a:lstStyle/>
          <a:p>
            <a:pPr algn="ctr">
              <a:lnSpc>
                <a:spcPts val="3862"/>
              </a:lnSpc>
              <a:spcBef>
                <a:spcPct val="0"/>
              </a:spcBef>
            </a:pPr>
            <a:r>
              <a:rPr lang="en-US" sz="2758" b="1">
                <a:solidFill>
                  <a:srgbClr val="FAFBFA"/>
                </a:solidFill>
                <a:latin typeface="TT Hoves Bold"/>
                <a:ea typeface="TT Hoves Bold"/>
                <a:cs typeface="TT Hoves Bold"/>
                <a:sym typeface="TT Hoves Bold"/>
              </a:rPr>
              <a:t>02</a:t>
            </a:r>
          </a:p>
        </p:txBody>
      </p:sp>
      <p:sp>
        <p:nvSpPr>
          <p:cNvPr id="38" name="TextBox 38"/>
          <p:cNvSpPr txBox="1"/>
          <p:nvPr/>
        </p:nvSpPr>
        <p:spPr>
          <a:xfrm>
            <a:off x="8872952" y="5694492"/>
            <a:ext cx="695416" cy="459287"/>
          </a:xfrm>
          <a:prstGeom prst="rect">
            <a:avLst/>
          </a:prstGeom>
        </p:spPr>
        <p:txBody>
          <a:bodyPr lIns="0" tIns="0" rIns="0" bIns="0" rtlCol="0" anchor="t">
            <a:spAutoFit/>
          </a:bodyPr>
          <a:lstStyle/>
          <a:p>
            <a:pPr algn="ctr">
              <a:lnSpc>
                <a:spcPts val="3862"/>
              </a:lnSpc>
              <a:spcBef>
                <a:spcPct val="0"/>
              </a:spcBef>
            </a:pPr>
            <a:r>
              <a:rPr lang="en-US" sz="2758" b="1">
                <a:solidFill>
                  <a:srgbClr val="FAFBFA"/>
                </a:solidFill>
                <a:latin typeface="TT Hoves Bold"/>
                <a:ea typeface="TT Hoves Bold"/>
                <a:cs typeface="TT Hoves Bold"/>
                <a:sym typeface="TT Hoves Bold"/>
              </a:rPr>
              <a:t>03</a:t>
            </a:r>
          </a:p>
        </p:txBody>
      </p:sp>
      <p:sp>
        <p:nvSpPr>
          <p:cNvPr id="39" name="TextBox 39"/>
          <p:cNvSpPr txBox="1"/>
          <p:nvPr/>
        </p:nvSpPr>
        <p:spPr>
          <a:xfrm>
            <a:off x="11376154" y="5694492"/>
            <a:ext cx="695416" cy="459287"/>
          </a:xfrm>
          <a:prstGeom prst="rect">
            <a:avLst/>
          </a:prstGeom>
        </p:spPr>
        <p:txBody>
          <a:bodyPr lIns="0" tIns="0" rIns="0" bIns="0" rtlCol="0" anchor="t">
            <a:spAutoFit/>
          </a:bodyPr>
          <a:lstStyle/>
          <a:p>
            <a:pPr algn="ctr">
              <a:lnSpc>
                <a:spcPts val="3862"/>
              </a:lnSpc>
              <a:spcBef>
                <a:spcPct val="0"/>
              </a:spcBef>
            </a:pPr>
            <a:r>
              <a:rPr lang="en-US" sz="2758" b="1">
                <a:solidFill>
                  <a:srgbClr val="FAFBFA"/>
                </a:solidFill>
                <a:latin typeface="TT Hoves Bold"/>
                <a:ea typeface="TT Hoves Bold"/>
                <a:cs typeface="TT Hoves Bold"/>
                <a:sym typeface="TT Hoves Bold"/>
              </a:rPr>
              <a:t>04</a:t>
            </a:r>
          </a:p>
        </p:txBody>
      </p:sp>
      <p:sp>
        <p:nvSpPr>
          <p:cNvPr id="40" name="TextBox 40"/>
          <p:cNvSpPr txBox="1"/>
          <p:nvPr/>
        </p:nvSpPr>
        <p:spPr>
          <a:xfrm>
            <a:off x="13843080" y="5694492"/>
            <a:ext cx="695416" cy="459287"/>
          </a:xfrm>
          <a:prstGeom prst="rect">
            <a:avLst/>
          </a:prstGeom>
        </p:spPr>
        <p:txBody>
          <a:bodyPr lIns="0" tIns="0" rIns="0" bIns="0" rtlCol="0" anchor="t">
            <a:spAutoFit/>
          </a:bodyPr>
          <a:lstStyle/>
          <a:p>
            <a:pPr algn="ctr">
              <a:lnSpc>
                <a:spcPts val="3862"/>
              </a:lnSpc>
              <a:spcBef>
                <a:spcPct val="0"/>
              </a:spcBef>
            </a:pPr>
            <a:r>
              <a:rPr lang="en-US" sz="2758" b="1">
                <a:solidFill>
                  <a:srgbClr val="FAFBFA"/>
                </a:solidFill>
                <a:latin typeface="TT Hoves Bold"/>
                <a:ea typeface="TT Hoves Bold"/>
                <a:cs typeface="TT Hoves Bold"/>
                <a:sym typeface="TT Hoves Bold"/>
              </a:rPr>
              <a:t>05</a:t>
            </a:r>
          </a:p>
        </p:txBody>
      </p:sp>
      <p:sp>
        <p:nvSpPr>
          <p:cNvPr id="41" name="TextBox 41"/>
          <p:cNvSpPr txBox="1"/>
          <p:nvPr/>
        </p:nvSpPr>
        <p:spPr>
          <a:xfrm>
            <a:off x="16429893" y="8772525"/>
            <a:ext cx="813005"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07/12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3">
              <a:alphaModFix amt="49000"/>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1922692" y="2918909"/>
          <a:ext cx="14442616" cy="4772141"/>
        </p:xfrm>
        <a:graphic>
          <a:graphicData uri="http://schemas.openxmlformats.org/drawingml/2006/table">
            <a:tbl>
              <a:tblPr/>
              <a:tblGrid>
                <a:gridCol w="7221308">
                  <a:extLst>
                    <a:ext uri="{9D8B030D-6E8A-4147-A177-3AD203B41FA5}">
                      <a16:colId xmlns:a16="http://schemas.microsoft.com/office/drawing/2014/main" val="20000"/>
                    </a:ext>
                  </a:extLst>
                </a:gridCol>
                <a:gridCol w="7221308">
                  <a:extLst>
                    <a:ext uri="{9D8B030D-6E8A-4147-A177-3AD203B41FA5}">
                      <a16:colId xmlns:a16="http://schemas.microsoft.com/office/drawing/2014/main" val="20001"/>
                    </a:ext>
                  </a:extLst>
                </a:gridCol>
              </a:tblGrid>
              <a:tr h="748929">
                <a:tc>
                  <a:txBody>
                    <a:bodyPr/>
                    <a:lstStyle/>
                    <a:p>
                      <a:pPr algn="ctr">
                        <a:lnSpc>
                          <a:spcPts val="2520"/>
                        </a:lnSpc>
                        <a:defRPr/>
                      </a:pPr>
                      <a:r>
                        <a:rPr lang="en-US" sz="1800" b="1">
                          <a:solidFill>
                            <a:srgbClr val="000000"/>
                          </a:solidFill>
                          <a:latin typeface="Glacial Indifference Bold"/>
                          <a:ea typeface="Glacial Indifference Bold"/>
                          <a:cs typeface="Glacial Indifference Bold"/>
                          <a:sym typeface="Glacial Indifference Bold"/>
                        </a:rPr>
                        <a:t>Architecture Multi-conteneurs Docker</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2520"/>
                        </a:lnSpc>
                        <a:defRPr/>
                      </a:pPr>
                      <a:r>
                        <a:rPr lang="en-US" sz="1800" b="1">
                          <a:solidFill>
                            <a:srgbClr val="000000"/>
                          </a:solidFill>
                          <a:latin typeface="Glacial Indifference Bold"/>
                          <a:ea typeface="Glacial Indifference Bold"/>
                          <a:cs typeface="Glacial Indifference Bold"/>
                          <a:sym typeface="Glacial Indifference Bold"/>
                        </a:rPr>
                        <a:t>Pipeline CI/CD Jenkins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0"/>
                  </a:ext>
                </a:extLst>
              </a:tr>
              <a:tr h="2138055">
                <a:tc>
                  <a:txBody>
                    <a:bodyPr/>
                    <a:lstStyle/>
                    <a:p>
                      <a:pPr algn="ctr">
                        <a:lnSpc>
                          <a:spcPts val="2520"/>
                        </a:lnSpc>
                        <a:defRPr/>
                      </a:pPr>
                      <a:r>
                        <a:rPr lang="en-US" sz="1800">
                          <a:solidFill>
                            <a:srgbClr val="000000"/>
                          </a:solidFill>
                          <a:latin typeface="Glacial Indifference"/>
                          <a:ea typeface="Glacial Indifference"/>
                          <a:cs typeface="Glacial Indifference"/>
                          <a:sym typeface="Glacial Indifference"/>
                        </a:rPr>
                        <a:t>Comment faire communiquer plusieurs services</a:t>
                      </a:r>
                      <a:endParaRPr lang="en-US" sz="1100"/>
                    </a:p>
                    <a:p>
                      <a:pPr algn="ctr">
                        <a:lnSpc>
                          <a:spcPts val="2520"/>
                        </a:lnSpc>
                      </a:pPr>
                      <a:r>
                        <a:rPr lang="en-US" sz="1800">
                          <a:solidFill>
                            <a:srgbClr val="000000"/>
                          </a:solidFill>
                          <a:latin typeface="Glacial Indifference"/>
                          <a:ea typeface="Glacial Indifference"/>
                          <a:cs typeface="Glacial Indifference"/>
                          <a:sym typeface="Glacial Indifference"/>
                        </a:rPr>
                        <a:t> (Backend, Frontend, PostgreSQL, MinIO) </a:t>
                      </a:r>
                    </a:p>
                    <a:p>
                      <a:pPr algn="ctr">
                        <a:lnSpc>
                          <a:spcPts val="2520"/>
                        </a:lnSpc>
                      </a:pPr>
                      <a:r>
                        <a:rPr lang="en-US" sz="1800">
                          <a:solidFill>
                            <a:srgbClr val="000000"/>
                          </a:solidFill>
                          <a:latin typeface="Glacial Indifference"/>
                          <a:ea typeface="Glacial Indifference"/>
                          <a:cs typeface="Glacial Indifference"/>
                          <a:sym typeface="Glacial Indifference"/>
                        </a:rPr>
                        <a:t>avec un réseau interne et résoudre les CORS/hostnames ?</a:t>
                      </a:r>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tc>
                  <a:txBody>
                    <a:bodyPr/>
                    <a:lstStyle/>
                    <a:p>
                      <a:pPr algn="ctr">
                        <a:lnSpc>
                          <a:spcPts val="2520"/>
                        </a:lnSpc>
                        <a:defRPr/>
                      </a:pPr>
                      <a:r>
                        <a:rPr lang="en-US" sz="1800">
                          <a:solidFill>
                            <a:srgbClr val="000000"/>
                          </a:solidFill>
                          <a:latin typeface="Glacial Indifference"/>
                          <a:ea typeface="Glacial Indifference"/>
                          <a:cs typeface="Glacial Indifference"/>
                          <a:sym typeface="Glacial Indifference"/>
                        </a:rPr>
                        <a:t>Comment éviter les déploiements manuels et les erreurs humaines à chaque mise à jour ?</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1"/>
                  </a:ext>
                </a:extLst>
              </a:tr>
              <a:tr h="1885157">
                <a:tc>
                  <a:txBody>
                    <a:bodyPr/>
                    <a:lstStyle/>
                    <a:p>
                      <a:pPr algn="ctr">
                        <a:lnSpc>
                          <a:spcPts val="2520"/>
                        </a:lnSpc>
                        <a:defRPr/>
                      </a:pPr>
                      <a:r>
                        <a:rPr lang="en-US" sz="1800">
                          <a:solidFill>
                            <a:srgbClr val="000000"/>
                          </a:solidFill>
                          <a:latin typeface="Glacial Indifference"/>
                          <a:ea typeface="Glacial Indifference"/>
                          <a:cs typeface="Glacial Indifference"/>
                          <a:sym typeface="Glacial Indifference"/>
                        </a:rPr>
                        <a:t>Mise en place d’un Docker Compose avec réseau dédié et configuration fine des hostnames pour chaque conteneur.</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tc>
                  <a:txBody>
                    <a:bodyPr/>
                    <a:lstStyle/>
                    <a:p>
                      <a:pPr algn="ctr">
                        <a:lnSpc>
                          <a:spcPts val="2520"/>
                        </a:lnSpc>
                        <a:defRPr/>
                      </a:pPr>
                      <a:r>
                        <a:rPr lang="en-US" sz="1800">
                          <a:solidFill>
                            <a:srgbClr val="000000"/>
                          </a:solidFill>
                          <a:latin typeface="Glacial Indifference"/>
                          <a:ea typeface="Glacial Indifference"/>
                          <a:cs typeface="Glacial Indifference"/>
                          <a:sym typeface="Glacial Indifference"/>
                          <a:hlinkClick r:id="rId5" action="ppaction://hlinksldjump"/>
                        </a:rPr>
                        <a:t>Pipeline scripté (Jenkinsfile) gérant le build, les tests, et le déploiement Docker. Gestion sécurisée des permissions en montant le socket Docker en lecture seule.</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2"/>
                  </a:ext>
                </a:extLst>
              </a:tr>
            </a:tbl>
          </a:graphicData>
        </a:graphic>
      </p:graphicFrame>
      <p:sp>
        <p:nvSpPr>
          <p:cNvPr id="4" name="Freeform 4"/>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780951" y="933450"/>
            <a:ext cx="12584357" cy="887094"/>
          </a:xfrm>
          <a:prstGeom prst="rect">
            <a:avLst/>
          </a:prstGeom>
        </p:spPr>
        <p:txBody>
          <a:bodyPr lIns="0" tIns="0" rIns="0" bIns="0" rtlCol="0" anchor="t">
            <a:spAutoFit/>
          </a:bodyPr>
          <a:lstStyle/>
          <a:p>
            <a:pPr marL="0" lvl="0" indent="0" algn="ctr">
              <a:lnSpc>
                <a:spcPts val="7280"/>
              </a:lnSpc>
              <a:spcBef>
                <a:spcPct val="0"/>
              </a:spcBef>
            </a:pPr>
            <a:r>
              <a:rPr lang="en-US" sz="5200" b="1">
                <a:solidFill>
                  <a:srgbClr val="2D3880"/>
                </a:solidFill>
                <a:latin typeface="Cormorant Garamond Bold"/>
                <a:ea typeface="Cormorant Garamond Bold"/>
                <a:cs typeface="Cormorant Garamond Bold"/>
                <a:sym typeface="Cormorant Garamond Bold"/>
              </a:rPr>
              <a:t>Défis d'Industrialisation : Docker &amp; CI/CD</a:t>
            </a:r>
          </a:p>
        </p:txBody>
      </p:sp>
      <p:sp>
        <p:nvSpPr>
          <p:cNvPr id="6" name="TextBox 6"/>
          <p:cNvSpPr txBox="1"/>
          <p:nvPr/>
        </p:nvSpPr>
        <p:spPr>
          <a:xfrm>
            <a:off x="5491463" y="1835107"/>
            <a:ext cx="9163333"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Automatiser le déploiement pour une livraison fiable et continue</a:t>
            </a:r>
          </a:p>
        </p:txBody>
      </p:sp>
      <p:sp>
        <p:nvSpPr>
          <p:cNvPr id="7" name="TextBox 7"/>
          <p:cNvSpPr txBox="1"/>
          <p:nvPr/>
        </p:nvSpPr>
        <p:spPr>
          <a:xfrm>
            <a:off x="16365308" y="8772525"/>
            <a:ext cx="877590"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08/12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843080" y="5694492"/>
            <a:ext cx="695416" cy="459287"/>
          </a:xfrm>
          <a:prstGeom prst="rect">
            <a:avLst/>
          </a:prstGeom>
        </p:spPr>
        <p:txBody>
          <a:bodyPr lIns="0" tIns="0" rIns="0" bIns="0" rtlCol="0" anchor="t">
            <a:spAutoFit/>
          </a:bodyPr>
          <a:lstStyle/>
          <a:p>
            <a:pPr algn="ctr">
              <a:lnSpc>
                <a:spcPts val="3862"/>
              </a:lnSpc>
              <a:spcBef>
                <a:spcPct val="0"/>
              </a:spcBef>
            </a:pPr>
            <a:r>
              <a:rPr lang="en-US" sz="2758" b="1">
                <a:solidFill>
                  <a:srgbClr val="FAFBFA"/>
                </a:solidFill>
                <a:latin typeface="TT Hoves Bold"/>
                <a:ea typeface="TT Hoves Bold"/>
                <a:cs typeface="TT Hoves Bold"/>
                <a:sym typeface="TT Hoves Bold"/>
              </a:rPr>
              <a:t>05</a:t>
            </a:r>
          </a:p>
        </p:txBody>
      </p:sp>
      <p:sp>
        <p:nvSpPr>
          <p:cNvPr id="3" name="Freeform 3"/>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alphaModFix amt="13000"/>
              <a:extLst>
                <a:ext uri="{96DAC541-7B7A-43D3-8B79-37D633B846F1}">
                  <asvg:svgBlip xmlns:asvg="http://schemas.microsoft.com/office/drawing/2016/SVG/main" r:embed="rId4"/>
                </a:ext>
              </a:extLst>
            </a:blip>
            <a:stretch>
              <a:fillRect/>
            </a:stretch>
          </a:blipFill>
        </p:spPr>
      </p:sp>
      <p:sp>
        <p:nvSpPr>
          <p:cNvPr id="4" name="Freeform 4"/>
          <p:cNvSpPr/>
          <p:nvPr/>
        </p:nvSpPr>
        <p:spPr>
          <a:xfrm>
            <a:off x="5977450" y="1470477"/>
            <a:ext cx="7954737" cy="8102047"/>
          </a:xfrm>
          <a:custGeom>
            <a:avLst/>
            <a:gdLst/>
            <a:ahLst/>
            <a:cxnLst/>
            <a:rect l="l" t="t" r="r" b="b"/>
            <a:pathLst>
              <a:path w="7954737" h="8102047">
                <a:moveTo>
                  <a:pt x="0" y="0"/>
                </a:moveTo>
                <a:lnTo>
                  <a:pt x="7954737" y="0"/>
                </a:lnTo>
                <a:lnTo>
                  <a:pt x="7954737" y="8102047"/>
                </a:lnTo>
                <a:lnTo>
                  <a:pt x="0" y="8102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1809031" y="1851084"/>
            <a:ext cx="379357" cy="379357"/>
            <a:chOff x="0" y="0"/>
            <a:chExt cx="110380" cy="110380"/>
          </a:xfrm>
        </p:grpSpPr>
        <p:sp>
          <p:nvSpPr>
            <p:cNvPr id="6" name="Freeform 6"/>
            <p:cNvSpPr/>
            <p:nvPr/>
          </p:nvSpPr>
          <p:spPr>
            <a:xfrm>
              <a:off x="0" y="0"/>
              <a:ext cx="110380" cy="110380"/>
            </a:xfrm>
            <a:custGeom>
              <a:avLst/>
              <a:gdLst/>
              <a:ahLst/>
              <a:cxnLst/>
              <a:rect l="l" t="t" r="r" b="b"/>
              <a:pathLst>
                <a:path w="110380" h="110380">
                  <a:moveTo>
                    <a:pt x="0" y="0"/>
                  </a:moveTo>
                  <a:lnTo>
                    <a:pt x="110380" y="0"/>
                  </a:lnTo>
                  <a:lnTo>
                    <a:pt x="110380" y="110380"/>
                  </a:lnTo>
                  <a:lnTo>
                    <a:pt x="0" y="110380"/>
                  </a:lnTo>
                  <a:close/>
                </a:path>
              </a:pathLst>
            </a:custGeom>
            <a:solidFill>
              <a:srgbClr val="2D3880"/>
            </a:solidFill>
          </p:spPr>
        </p:sp>
        <p:sp>
          <p:nvSpPr>
            <p:cNvPr id="7" name="TextBox 7"/>
            <p:cNvSpPr txBox="1"/>
            <p:nvPr/>
          </p:nvSpPr>
          <p:spPr>
            <a:xfrm>
              <a:off x="0" y="-19050"/>
              <a:ext cx="110380" cy="129430"/>
            </a:xfrm>
            <a:prstGeom prst="rect">
              <a:avLst/>
            </a:prstGeom>
          </p:spPr>
          <p:txBody>
            <a:bodyPr lIns="50800" tIns="50800" rIns="50800" bIns="50800" rtlCol="0" anchor="ctr"/>
            <a:lstStyle/>
            <a:p>
              <a:pPr marL="0" lvl="0" indent="0" algn="ctr">
                <a:lnSpc>
                  <a:spcPts val="2240"/>
                </a:lnSpc>
                <a:spcBef>
                  <a:spcPct val="0"/>
                </a:spcBef>
              </a:pPr>
              <a:r>
                <a:rPr lang="en-US" sz="1600" b="1">
                  <a:solidFill>
                    <a:srgbClr val="FFFFFF"/>
                  </a:solidFill>
                  <a:latin typeface="TT Hoves Bold"/>
                  <a:ea typeface="TT Hoves Bold"/>
                  <a:cs typeface="TT Hoves Bold"/>
                  <a:sym typeface="TT Hoves Bold"/>
                </a:rPr>
                <a:t>5</a:t>
              </a:r>
            </a:p>
          </p:txBody>
        </p:sp>
      </p:grpSp>
      <p:grpSp>
        <p:nvGrpSpPr>
          <p:cNvPr id="8" name="Group 8"/>
          <p:cNvGrpSpPr/>
          <p:nvPr/>
        </p:nvGrpSpPr>
        <p:grpSpPr>
          <a:xfrm>
            <a:off x="14132310" y="4600787"/>
            <a:ext cx="379357" cy="379357"/>
            <a:chOff x="0" y="0"/>
            <a:chExt cx="110380" cy="110380"/>
          </a:xfrm>
        </p:grpSpPr>
        <p:sp>
          <p:nvSpPr>
            <p:cNvPr id="9" name="Freeform 9"/>
            <p:cNvSpPr/>
            <p:nvPr/>
          </p:nvSpPr>
          <p:spPr>
            <a:xfrm>
              <a:off x="0" y="0"/>
              <a:ext cx="110380" cy="110380"/>
            </a:xfrm>
            <a:custGeom>
              <a:avLst/>
              <a:gdLst/>
              <a:ahLst/>
              <a:cxnLst/>
              <a:rect l="l" t="t" r="r" b="b"/>
              <a:pathLst>
                <a:path w="110380" h="110380">
                  <a:moveTo>
                    <a:pt x="0" y="0"/>
                  </a:moveTo>
                  <a:lnTo>
                    <a:pt x="110380" y="0"/>
                  </a:lnTo>
                  <a:lnTo>
                    <a:pt x="110380" y="110380"/>
                  </a:lnTo>
                  <a:lnTo>
                    <a:pt x="0" y="110380"/>
                  </a:lnTo>
                  <a:close/>
                </a:path>
              </a:pathLst>
            </a:custGeom>
            <a:solidFill>
              <a:srgbClr val="2C2FC8"/>
            </a:solidFill>
          </p:spPr>
        </p:sp>
        <p:sp>
          <p:nvSpPr>
            <p:cNvPr id="10" name="TextBox 10"/>
            <p:cNvSpPr txBox="1"/>
            <p:nvPr/>
          </p:nvSpPr>
          <p:spPr>
            <a:xfrm>
              <a:off x="0" y="-19050"/>
              <a:ext cx="110380" cy="129430"/>
            </a:xfrm>
            <a:prstGeom prst="rect">
              <a:avLst/>
            </a:prstGeom>
          </p:spPr>
          <p:txBody>
            <a:bodyPr lIns="50800" tIns="50800" rIns="50800" bIns="50800" rtlCol="0" anchor="ctr"/>
            <a:lstStyle/>
            <a:p>
              <a:pPr marL="0" lvl="0" indent="0" algn="ctr">
                <a:lnSpc>
                  <a:spcPts val="2240"/>
                </a:lnSpc>
                <a:spcBef>
                  <a:spcPct val="0"/>
                </a:spcBef>
              </a:pPr>
              <a:r>
                <a:rPr lang="en-US" sz="1600" b="1">
                  <a:solidFill>
                    <a:srgbClr val="FFFFFF"/>
                  </a:solidFill>
                  <a:latin typeface="TT Hoves Bold"/>
                  <a:ea typeface="TT Hoves Bold"/>
                  <a:cs typeface="TT Hoves Bold"/>
                  <a:sym typeface="TT Hoves Bold"/>
                </a:rPr>
                <a:t>4</a:t>
              </a:r>
            </a:p>
          </p:txBody>
        </p:sp>
      </p:grpSp>
      <p:grpSp>
        <p:nvGrpSpPr>
          <p:cNvPr id="11" name="Group 11"/>
          <p:cNvGrpSpPr/>
          <p:nvPr/>
        </p:nvGrpSpPr>
        <p:grpSpPr>
          <a:xfrm>
            <a:off x="2567854" y="4600787"/>
            <a:ext cx="379357" cy="379357"/>
            <a:chOff x="0" y="0"/>
            <a:chExt cx="110380" cy="110380"/>
          </a:xfrm>
        </p:grpSpPr>
        <p:sp>
          <p:nvSpPr>
            <p:cNvPr id="12" name="Freeform 12"/>
            <p:cNvSpPr/>
            <p:nvPr/>
          </p:nvSpPr>
          <p:spPr>
            <a:xfrm>
              <a:off x="0" y="0"/>
              <a:ext cx="110380" cy="110380"/>
            </a:xfrm>
            <a:custGeom>
              <a:avLst/>
              <a:gdLst/>
              <a:ahLst/>
              <a:cxnLst/>
              <a:rect l="l" t="t" r="r" b="b"/>
              <a:pathLst>
                <a:path w="110380" h="110380">
                  <a:moveTo>
                    <a:pt x="0" y="0"/>
                  </a:moveTo>
                  <a:lnTo>
                    <a:pt x="110380" y="0"/>
                  </a:lnTo>
                  <a:lnTo>
                    <a:pt x="110380" y="110380"/>
                  </a:lnTo>
                  <a:lnTo>
                    <a:pt x="0" y="110380"/>
                  </a:lnTo>
                  <a:close/>
                </a:path>
              </a:pathLst>
            </a:custGeom>
            <a:solidFill>
              <a:srgbClr val="C7D5FD"/>
            </a:solidFill>
          </p:spPr>
        </p:sp>
        <p:sp>
          <p:nvSpPr>
            <p:cNvPr id="13" name="TextBox 13"/>
            <p:cNvSpPr txBox="1"/>
            <p:nvPr/>
          </p:nvSpPr>
          <p:spPr>
            <a:xfrm>
              <a:off x="0" y="-19050"/>
              <a:ext cx="110380" cy="129430"/>
            </a:xfrm>
            <a:prstGeom prst="rect">
              <a:avLst/>
            </a:prstGeom>
          </p:spPr>
          <p:txBody>
            <a:bodyPr lIns="50800" tIns="50800" rIns="50800" bIns="50800" rtlCol="0" anchor="ctr"/>
            <a:lstStyle/>
            <a:p>
              <a:pPr marL="0" lvl="0" indent="0" algn="ctr">
                <a:lnSpc>
                  <a:spcPts val="2240"/>
                </a:lnSpc>
                <a:spcBef>
                  <a:spcPct val="0"/>
                </a:spcBef>
              </a:pPr>
              <a:r>
                <a:rPr lang="en-US" sz="1600" b="1" u="none" strike="noStrike">
                  <a:solidFill>
                    <a:srgbClr val="FFFFFF"/>
                  </a:solidFill>
                  <a:latin typeface="TT Hoves Bold"/>
                  <a:ea typeface="TT Hoves Bold"/>
                  <a:cs typeface="TT Hoves Bold"/>
                  <a:sym typeface="TT Hoves Bold"/>
                </a:rPr>
                <a:t>1</a:t>
              </a:r>
            </a:p>
          </p:txBody>
        </p:sp>
      </p:grpSp>
      <p:grpSp>
        <p:nvGrpSpPr>
          <p:cNvPr id="14" name="Group 14"/>
          <p:cNvGrpSpPr/>
          <p:nvPr/>
        </p:nvGrpSpPr>
        <p:grpSpPr>
          <a:xfrm>
            <a:off x="2567854" y="7832949"/>
            <a:ext cx="379357" cy="379357"/>
            <a:chOff x="0" y="0"/>
            <a:chExt cx="110380" cy="110380"/>
          </a:xfrm>
        </p:grpSpPr>
        <p:sp>
          <p:nvSpPr>
            <p:cNvPr id="15" name="Freeform 15"/>
            <p:cNvSpPr/>
            <p:nvPr/>
          </p:nvSpPr>
          <p:spPr>
            <a:xfrm>
              <a:off x="0" y="0"/>
              <a:ext cx="110380" cy="110380"/>
            </a:xfrm>
            <a:custGeom>
              <a:avLst/>
              <a:gdLst/>
              <a:ahLst/>
              <a:cxnLst/>
              <a:rect l="l" t="t" r="r" b="b"/>
              <a:pathLst>
                <a:path w="110380" h="110380">
                  <a:moveTo>
                    <a:pt x="0" y="0"/>
                  </a:moveTo>
                  <a:lnTo>
                    <a:pt x="110380" y="0"/>
                  </a:lnTo>
                  <a:lnTo>
                    <a:pt x="110380" y="110380"/>
                  </a:lnTo>
                  <a:lnTo>
                    <a:pt x="0" y="110380"/>
                  </a:lnTo>
                  <a:close/>
                </a:path>
              </a:pathLst>
            </a:custGeom>
            <a:solidFill>
              <a:srgbClr val="BCBFFF"/>
            </a:solidFill>
          </p:spPr>
        </p:sp>
        <p:sp>
          <p:nvSpPr>
            <p:cNvPr id="16" name="TextBox 16"/>
            <p:cNvSpPr txBox="1"/>
            <p:nvPr/>
          </p:nvSpPr>
          <p:spPr>
            <a:xfrm>
              <a:off x="0" y="-19050"/>
              <a:ext cx="110380" cy="129430"/>
            </a:xfrm>
            <a:prstGeom prst="rect">
              <a:avLst/>
            </a:prstGeom>
          </p:spPr>
          <p:txBody>
            <a:bodyPr lIns="50800" tIns="50800" rIns="50800" bIns="50800" rtlCol="0" anchor="ctr"/>
            <a:lstStyle/>
            <a:p>
              <a:pPr marL="0" lvl="0" indent="0" algn="ctr">
                <a:lnSpc>
                  <a:spcPts val="2240"/>
                </a:lnSpc>
                <a:spcBef>
                  <a:spcPct val="0"/>
                </a:spcBef>
              </a:pPr>
              <a:r>
                <a:rPr lang="en-US" sz="1600" b="1">
                  <a:solidFill>
                    <a:srgbClr val="FFFFFF"/>
                  </a:solidFill>
                  <a:latin typeface="TT Hoves Bold"/>
                  <a:ea typeface="TT Hoves Bold"/>
                  <a:cs typeface="TT Hoves Bold"/>
                  <a:sym typeface="TT Hoves Bold"/>
                </a:rPr>
                <a:t>2</a:t>
              </a:r>
            </a:p>
          </p:txBody>
        </p:sp>
      </p:grpSp>
      <p:grpSp>
        <p:nvGrpSpPr>
          <p:cNvPr id="17" name="Group 17"/>
          <p:cNvGrpSpPr/>
          <p:nvPr/>
        </p:nvGrpSpPr>
        <p:grpSpPr>
          <a:xfrm>
            <a:off x="13442624" y="7355127"/>
            <a:ext cx="379357" cy="379357"/>
            <a:chOff x="0" y="0"/>
            <a:chExt cx="110380" cy="110380"/>
          </a:xfrm>
        </p:grpSpPr>
        <p:sp>
          <p:nvSpPr>
            <p:cNvPr id="18" name="Freeform 18"/>
            <p:cNvSpPr/>
            <p:nvPr/>
          </p:nvSpPr>
          <p:spPr>
            <a:xfrm>
              <a:off x="0" y="0"/>
              <a:ext cx="110380" cy="110380"/>
            </a:xfrm>
            <a:custGeom>
              <a:avLst/>
              <a:gdLst/>
              <a:ahLst/>
              <a:cxnLst/>
              <a:rect l="l" t="t" r="r" b="b"/>
              <a:pathLst>
                <a:path w="110380" h="110380">
                  <a:moveTo>
                    <a:pt x="0" y="0"/>
                  </a:moveTo>
                  <a:lnTo>
                    <a:pt x="110380" y="0"/>
                  </a:lnTo>
                  <a:lnTo>
                    <a:pt x="110380" y="110380"/>
                  </a:lnTo>
                  <a:lnTo>
                    <a:pt x="0" y="110380"/>
                  </a:lnTo>
                  <a:close/>
                </a:path>
              </a:pathLst>
            </a:custGeom>
            <a:solidFill>
              <a:srgbClr val="5E17EB"/>
            </a:solidFill>
          </p:spPr>
        </p:sp>
        <p:sp>
          <p:nvSpPr>
            <p:cNvPr id="19" name="TextBox 19"/>
            <p:cNvSpPr txBox="1"/>
            <p:nvPr/>
          </p:nvSpPr>
          <p:spPr>
            <a:xfrm>
              <a:off x="0" y="-19050"/>
              <a:ext cx="110380" cy="129430"/>
            </a:xfrm>
            <a:prstGeom prst="rect">
              <a:avLst/>
            </a:prstGeom>
          </p:spPr>
          <p:txBody>
            <a:bodyPr lIns="50800" tIns="50800" rIns="50800" bIns="50800" rtlCol="0" anchor="ctr"/>
            <a:lstStyle/>
            <a:p>
              <a:pPr marL="0" lvl="0" indent="0" algn="ctr">
                <a:lnSpc>
                  <a:spcPts val="2240"/>
                </a:lnSpc>
                <a:spcBef>
                  <a:spcPct val="0"/>
                </a:spcBef>
              </a:pPr>
              <a:r>
                <a:rPr lang="en-US" sz="1600" b="1">
                  <a:solidFill>
                    <a:srgbClr val="FFFFFF"/>
                  </a:solidFill>
                  <a:latin typeface="TT Hoves Bold"/>
                  <a:ea typeface="TT Hoves Bold"/>
                  <a:cs typeface="TT Hoves Bold"/>
                  <a:sym typeface="TT Hoves Bold"/>
                </a:rPr>
                <a:t>3</a:t>
              </a:r>
            </a:p>
          </p:txBody>
        </p:sp>
      </p:grpSp>
      <p:sp>
        <p:nvSpPr>
          <p:cNvPr id="20" name="TextBox 20"/>
          <p:cNvSpPr txBox="1"/>
          <p:nvPr/>
        </p:nvSpPr>
        <p:spPr>
          <a:xfrm>
            <a:off x="12188388" y="2240889"/>
            <a:ext cx="2887830" cy="883523"/>
          </a:xfrm>
          <a:prstGeom prst="rect">
            <a:avLst/>
          </a:prstGeom>
        </p:spPr>
        <p:txBody>
          <a:bodyPr lIns="0" tIns="0" rIns="0" bIns="0" rtlCol="0" anchor="t">
            <a:spAutoFit/>
          </a:bodyPr>
          <a:lstStyle/>
          <a:p>
            <a:pPr marL="273599" lvl="1" indent="-136799" algn="l">
              <a:lnSpc>
                <a:spcPts val="1774"/>
              </a:lnSpc>
              <a:buFont typeface="Arial"/>
              <a:buChar char="•"/>
            </a:pPr>
            <a:r>
              <a:rPr lang="en-US" sz="1267">
                <a:solidFill>
                  <a:srgbClr val="000000"/>
                </a:solidFill>
                <a:latin typeface="TT Hoves"/>
                <a:ea typeface="TT Hoves"/>
                <a:cs typeface="TT Hoves"/>
                <a:sym typeface="TT Hoves"/>
              </a:rPr>
              <a:t>Temps réel fluide pour la messagerie et les résultats de sondages</a:t>
            </a:r>
          </a:p>
          <a:p>
            <a:pPr marL="273599" lvl="1" indent="-136799" algn="l">
              <a:lnSpc>
                <a:spcPts val="1774"/>
              </a:lnSpc>
              <a:buFont typeface="Arial"/>
              <a:buChar char="•"/>
            </a:pPr>
            <a:r>
              <a:rPr lang="en-US" sz="1267">
                <a:solidFill>
                  <a:srgbClr val="000000"/>
                </a:solidFill>
                <a:latin typeface="TT Hoves"/>
                <a:ea typeface="TT Hoves"/>
                <a:cs typeface="TT Hoves"/>
                <a:sym typeface="TT Hoves"/>
              </a:rPr>
              <a:t>Interface réactive avec chargement optimisé et UX soignée</a:t>
            </a:r>
          </a:p>
        </p:txBody>
      </p:sp>
      <p:sp>
        <p:nvSpPr>
          <p:cNvPr id="21" name="TextBox 21"/>
          <p:cNvSpPr txBox="1"/>
          <p:nvPr/>
        </p:nvSpPr>
        <p:spPr>
          <a:xfrm>
            <a:off x="12389075" y="1859825"/>
            <a:ext cx="2687143" cy="262183"/>
          </a:xfrm>
          <a:prstGeom prst="rect">
            <a:avLst/>
          </a:prstGeom>
        </p:spPr>
        <p:txBody>
          <a:bodyPr lIns="0" tIns="0" rIns="0" bIns="0" rtlCol="0" anchor="t">
            <a:spAutoFit/>
          </a:bodyPr>
          <a:lstStyle/>
          <a:p>
            <a:pPr algn="l">
              <a:lnSpc>
                <a:spcPts val="2281"/>
              </a:lnSpc>
              <a:spcBef>
                <a:spcPct val="0"/>
              </a:spcBef>
            </a:pPr>
            <a:r>
              <a:rPr lang="en-US" sz="1629" b="1">
                <a:solidFill>
                  <a:srgbClr val="2D3880"/>
                </a:solidFill>
                <a:latin typeface="TT Hoves Bold"/>
                <a:ea typeface="TT Hoves Bold"/>
                <a:cs typeface="TT Hoves Bold"/>
                <a:sym typeface="TT Hoves Bold"/>
              </a:rPr>
              <a:t>Performance &amp; Expérience</a:t>
            </a:r>
          </a:p>
        </p:txBody>
      </p:sp>
      <p:sp>
        <p:nvSpPr>
          <p:cNvPr id="22" name="TextBox 22"/>
          <p:cNvSpPr txBox="1"/>
          <p:nvPr/>
        </p:nvSpPr>
        <p:spPr>
          <a:xfrm>
            <a:off x="14511667" y="4990592"/>
            <a:ext cx="2747633" cy="883523"/>
          </a:xfrm>
          <a:prstGeom prst="rect">
            <a:avLst/>
          </a:prstGeom>
        </p:spPr>
        <p:txBody>
          <a:bodyPr lIns="0" tIns="0" rIns="0" bIns="0" rtlCol="0" anchor="t">
            <a:spAutoFit/>
          </a:bodyPr>
          <a:lstStyle/>
          <a:p>
            <a:pPr marL="273597" lvl="1" indent="-136799" algn="l">
              <a:lnSpc>
                <a:spcPts val="1774"/>
              </a:lnSpc>
              <a:buFont typeface="Arial"/>
              <a:buChar char="•"/>
            </a:pPr>
            <a:r>
              <a:rPr lang="en-US" sz="1267">
                <a:solidFill>
                  <a:srgbClr val="000000"/>
                </a:solidFill>
                <a:latin typeface="TT Hoves"/>
                <a:ea typeface="TT Hoves"/>
                <a:cs typeface="TT Hoves"/>
                <a:sym typeface="TT Hoves"/>
              </a:rPr>
              <a:t>Scalabilité horizontale facilitée par l'architecture microservices</a:t>
            </a:r>
          </a:p>
          <a:p>
            <a:pPr marL="273597" lvl="1" indent="-136799" algn="l">
              <a:lnSpc>
                <a:spcPts val="1774"/>
              </a:lnSpc>
              <a:buFont typeface="Arial"/>
              <a:buChar char="•"/>
            </a:pPr>
            <a:r>
              <a:rPr lang="en-US" sz="1267">
                <a:solidFill>
                  <a:srgbClr val="000000"/>
                </a:solidFill>
                <a:latin typeface="TT Hoves"/>
                <a:ea typeface="TT Hoves"/>
                <a:cs typeface="TT Hoves"/>
                <a:sym typeface="TT Hoves"/>
              </a:rPr>
              <a:t>Évolutions fonctionnelles sans impact sur l'existant</a:t>
            </a:r>
          </a:p>
        </p:txBody>
      </p:sp>
      <p:sp>
        <p:nvSpPr>
          <p:cNvPr id="23" name="TextBox 23"/>
          <p:cNvSpPr txBox="1"/>
          <p:nvPr/>
        </p:nvSpPr>
        <p:spPr>
          <a:xfrm>
            <a:off x="2947211" y="4990592"/>
            <a:ext cx="2747633" cy="1107688"/>
          </a:xfrm>
          <a:prstGeom prst="rect">
            <a:avLst/>
          </a:prstGeom>
        </p:spPr>
        <p:txBody>
          <a:bodyPr lIns="0" tIns="0" rIns="0" bIns="0" rtlCol="0" anchor="t">
            <a:spAutoFit/>
          </a:bodyPr>
          <a:lstStyle/>
          <a:p>
            <a:pPr marL="273599" lvl="1" indent="-136799" algn="l">
              <a:lnSpc>
                <a:spcPts val="1774"/>
              </a:lnSpc>
              <a:buFont typeface="Arial"/>
              <a:buChar char="•"/>
            </a:pPr>
            <a:r>
              <a:rPr lang="en-US" sz="1267">
                <a:solidFill>
                  <a:srgbClr val="000000"/>
                </a:solidFill>
                <a:latin typeface="TT Hoves"/>
                <a:ea typeface="TT Hoves"/>
                <a:cs typeface="TT Hoves"/>
                <a:sym typeface="TT Hoves"/>
              </a:rPr>
              <a:t>Environnements reproductibles et indépendance à l'infrastructure</a:t>
            </a:r>
          </a:p>
          <a:p>
            <a:pPr marL="273599" lvl="1" indent="-136799" algn="l">
              <a:lnSpc>
                <a:spcPts val="1774"/>
              </a:lnSpc>
              <a:buFont typeface="Arial"/>
              <a:buChar char="•"/>
            </a:pPr>
            <a:r>
              <a:rPr lang="en-US" sz="1267">
                <a:solidFill>
                  <a:srgbClr val="000000"/>
                </a:solidFill>
                <a:latin typeface="TT Hoves"/>
                <a:ea typeface="TT Hoves"/>
                <a:cs typeface="TT Hoves"/>
                <a:sym typeface="TT Hoves"/>
              </a:rPr>
              <a:t>Évolution simplifiée grâce au découpage en modules Spring Boot</a:t>
            </a:r>
          </a:p>
        </p:txBody>
      </p:sp>
      <p:sp>
        <p:nvSpPr>
          <p:cNvPr id="24" name="TextBox 24"/>
          <p:cNvSpPr txBox="1"/>
          <p:nvPr/>
        </p:nvSpPr>
        <p:spPr>
          <a:xfrm>
            <a:off x="14712354" y="4609527"/>
            <a:ext cx="2546946" cy="262183"/>
          </a:xfrm>
          <a:prstGeom prst="rect">
            <a:avLst/>
          </a:prstGeom>
        </p:spPr>
        <p:txBody>
          <a:bodyPr lIns="0" tIns="0" rIns="0" bIns="0" rtlCol="0" anchor="t">
            <a:spAutoFit/>
          </a:bodyPr>
          <a:lstStyle/>
          <a:p>
            <a:pPr algn="l">
              <a:lnSpc>
                <a:spcPts val="2281"/>
              </a:lnSpc>
              <a:spcBef>
                <a:spcPct val="0"/>
              </a:spcBef>
            </a:pPr>
            <a:r>
              <a:rPr lang="en-US" sz="1629" b="1">
                <a:solidFill>
                  <a:srgbClr val="2D3880"/>
                </a:solidFill>
                <a:latin typeface="TT Hoves Bold"/>
                <a:ea typeface="TT Hoves Bold"/>
                <a:cs typeface="TT Hoves Bold"/>
                <a:sym typeface="TT Hoves Bold"/>
              </a:rPr>
              <a:t>Évolutivité</a:t>
            </a:r>
          </a:p>
        </p:txBody>
      </p:sp>
      <p:sp>
        <p:nvSpPr>
          <p:cNvPr id="25" name="TextBox 25"/>
          <p:cNvSpPr txBox="1"/>
          <p:nvPr/>
        </p:nvSpPr>
        <p:spPr>
          <a:xfrm>
            <a:off x="3147897" y="4609527"/>
            <a:ext cx="2546946" cy="262183"/>
          </a:xfrm>
          <a:prstGeom prst="rect">
            <a:avLst/>
          </a:prstGeom>
        </p:spPr>
        <p:txBody>
          <a:bodyPr lIns="0" tIns="0" rIns="0" bIns="0" rtlCol="0" anchor="t">
            <a:spAutoFit/>
          </a:bodyPr>
          <a:lstStyle/>
          <a:p>
            <a:pPr algn="l">
              <a:lnSpc>
                <a:spcPts val="2281"/>
              </a:lnSpc>
              <a:spcBef>
                <a:spcPct val="0"/>
              </a:spcBef>
            </a:pPr>
            <a:r>
              <a:rPr lang="en-US" sz="1629" b="1">
                <a:solidFill>
                  <a:srgbClr val="2D3880"/>
                </a:solidFill>
                <a:latin typeface="TT Hoves Bold"/>
                <a:ea typeface="TT Hoves Bold"/>
                <a:cs typeface="TT Hoves Bold"/>
                <a:sym typeface="TT Hoves Bold"/>
              </a:rPr>
              <a:t>Maintenabilité</a:t>
            </a:r>
          </a:p>
        </p:txBody>
      </p:sp>
      <p:sp>
        <p:nvSpPr>
          <p:cNvPr id="26" name="TextBox 26"/>
          <p:cNvSpPr txBox="1"/>
          <p:nvPr/>
        </p:nvSpPr>
        <p:spPr>
          <a:xfrm>
            <a:off x="2947211" y="8222754"/>
            <a:ext cx="2747633" cy="1107688"/>
          </a:xfrm>
          <a:prstGeom prst="rect">
            <a:avLst/>
          </a:prstGeom>
        </p:spPr>
        <p:txBody>
          <a:bodyPr lIns="0" tIns="0" rIns="0" bIns="0" rtlCol="0" anchor="t">
            <a:spAutoFit/>
          </a:bodyPr>
          <a:lstStyle/>
          <a:p>
            <a:pPr marL="273599" lvl="1" indent="-136799" algn="l">
              <a:lnSpc>
                <a:spcPts val="1774"/>
              </a:lnSpc>
              <a:buFont typeface="Arial"/>
              <a:buChar char="•"/>
            </a:pPr>
            <a:r>
              <a:rPr lang="en-US" sz="1267">
                <a:solidFill>
                  <a:srgbClr val="000000"/>
                </a:solidFill>
                <a:latin typeface="TT Hoves"/>
                <a:ea typeface="TT Hoves"/>
                <a:cs typeface="TT Hoves"/>
                <a:sym typeface="TT Hoves"/>
              </a:rPr>
              <a:t>Couverture de tests &gt;80% validation des scénarios critiques</a:t>
            </a:r>
          </a:p>
          <a:p>
            <a:pPr marL="273599" lvl="1" indent="-136799" algn="l">
              <a:lnSpc>
                <a:spcPts val="1774"/>
              </a:lnSpc>
              <a:buFont typeface="Arial"/>
              <a:buChar char="•"/>
            </a:pPr>
            <a:r>
              <a:rPr lang="en-US" sz="1267">
                <a:solidFill>
                  <a:srgbClr val="000000"/>
                </a:solidFill>
                <a:latin typeface="TT Hoves"/>
                <a:ea typeface="TT Hoves"/>
                <a:cs typeface="TT Hoves"/>
                <a:sym typeface="TT Hoves"/>
              </a:rPr>
              <a:t>Dette technique maîtrisée et respect des standards de développement</a:t>
            </a:r>
          </a:p>
        </p:txBody>
      </p:sp>
      <p:sp>
        <p:nvSpPr>
          <p:cNvPr id="27" name="TextBox 27"/>
          <p:cNvSpPr txBox="1"/>
          <p:nvPr/>
        </p:nvSpPr>
        <p:spPr>
          <a:xfrm>
            <a:off x="3147897" y="7841690"/>
            <a:ext cx="2546946" cy="262183"/>
          </a:xfrm>
          <a:prstGeom prst="rect">
            <a:avLst/>
          </a:prstGeom>
        </p:spPr>
        <p:txBody>
          <a:bodyPr lIns="0" tIns="0" rIns="0" bIns="0" rtlCol="0" anchor="t">
            <a:spAutoFit/>
          </a:bodyPr>
          <a:lstStyle/>
          <a:p>
            <a:pPr algn="l">
              <a:lnSpc>
                <a:spcPts val="2281"/>
              </a:lnSpc>
              <a:spcBef>
                <a:spcPct val="0"/>
              </a:spcBef>
            </a:pPr>
            <a:r>
              <a:rPr lang="en-US" sz="1629" b="1">
                <a:solidFill>
                  <a:srgbClr val="2D3880"/>
                </a:solidFill>
                <a:latin typeface="TT Hoves Bold"/>
                <a:ea typeface="TT Hoves Bold"/>
                <a:cs typeface="TT Hoves Bold"/>
                <a:sym typeface="TT Hoves Bold"/>
              </a:rPr>
              <a:t>Qualité du Code</a:t>
            </a:r>
          </a:p>
        </p:txBody>
      </p:sp>
      <p:sp>
        <p:nvSpPr>
          <p:cNvPr id="28" name="TextBox 28"/>
          <p:cNvSpPr txBox="1"/>
          <p:nvPr/>
        </p:nvSpPr>
        <p:spPr>
          <a:xfrm>
            <a:off x="13821981" y="7744931"/>
            <a:ext cx="2747633" cy="1107688"/>
          </a:xfrm>
          <a:prstGeom prst="rect">
            <a:avLst/>
          </a:prstGeom>
        </p:spPr>
        <p:txBody>
          <a:bodyPr lIns="0" tIns="0" rIns="0" bIns="0" rtlCol="0" anchor="t">
            <a:spAutoFit/>
          </a:bodyPr>
          <a:lstStyle/>
          <a:p>
            <a:pPr marL="273599" lvl="1" indent="-136799" algn="l">
              <a:lnSpc>
                <a:spcPts val="1774"/>
              </a:lnSpc>
              <a:buFont typeface="Arial"/>
              <a:buChar char="•"/>
            </a:pPr>
            <a:r>
              <a:rPr lang="en-US" sz="1267">
                <a:solidFill>
                  <a:srgbClr val="000000"/>
                </a:solidFill>
                <a:latin typeface="TT Hoves"/>
                <a:ea typeface="TT Hoves"/>
                <a:cs typeface="TT Hoves"/>
                <a:sym typeface="TT Hoves"/>
              </a:rPr>
              <a:t>Sécurité industrielle avec authentification JWT et RBAC granulaire</a:t>
            </a:r>
          </a:p>
          <a:p>
            <a:pPr marL="273599" lvl="1" indent="-136799" algn="l">
              <a:lnSpc>
                <a:spcPts val="1774"/>
              </a:lnSpc>
              <a:buFont typeface="Arial"/>
              <a:buChar char="•"/>
            </a:pPr>
            <a:r>
              <a:rPr lang="en-US" sz="1267">
                <a:solidFill>
                  <a:srgbClr val="000000"/>
                </a:solidFill>
                <a:latin typeface="TT Hoves"/>
                <a:ea typeface="TT Hoves"/>
                <a:cs typeface="TT Hoves"/>
                <a:sym typeface="TT Hoves"/>
              </a:rPr>
              <a:t> Résilience aux pannes grâce à la gestion centralisée des exceptions</a:t>
            </a:r>
          </a:p>
        </p:txBody>
      </p:sp>
      <p:sp>
        <p:nvSpPr>
          <p:cNvPr id="29" name="TextBox 29"/>
          <p:cNvSpPr txBox="1"/>
          <p:nvPr/>
        </p:nvSpPr>
        <p:spPr>
          <a:xfrm>
            <a:off x="14022668" y="7363867"/>
            <a:ext cx="2546946" cy="262183"/>
          </a:xfrm>
          <a:prstGeom prst="rect">
            <a:avLst/>
          </a:prstGeom>
        </p:spPr>
        <p:txBody>
          <a:bodyPr lIns="0" tIns="0" rIns="0" bIns="0" rtlCol="0" anchor="t">
            <a:spAutoFit/>
          </a:bodyPr>
          <a:lstStyle/>
          <a:p>
            <a:pPr algn="l">
              <a:lnSpc>
                <a:spcPts val="2281"/>
              </a:lnSpc>
              <a:spcBef>
                <a:spcPct val="0"/>
              </a:spcBef>
            </a:pPr>
            <a:r>
              <a:rPr lang="en-US" sz="1629" b="1">
                <a:solidFill>
                  <a:srgbClr val="2D3880"/>
                </a:solidFill>
                <a:latin typeface="TT Hoves Bold"/>
                <a:ea typeface="TT Hoves Bold"/>
                <a:cs typeface="TT Hoves Bold"/>
                <a:sym typeface="TT Hoves Bold"/>
              </a:rPr>
              <a:t>Robustesse &amp; Sécurité</a:t>
            </a:r>
          </a:p>
        </p:txBody>
      </p:sp>
      <p:sp>
        <p:nvSpPr>
          <p:cNvPr id="30" name="TextBox 30"/>
          <p:cNvSpPr txBox="1"/>
          <p:nvPr/>
        </p:nvSpPr>
        <p:spPr>
          <a:xfrm>
            <a:off x="1028700" y="933450"/>
            <a:ext cx="5613292" cy="1811019"/>
          </a:xfrm>
          <a:prstGeom prst="rect">
            <a:avLst/>
          </a:prstGeom>
        </p:spPr>
        <p:txBody>
          <a:bodyPr lIns="0" tIns="0" rIns="0" bIns="0" rtlCol="0" anchor="t">
            <a:spAutoFit/>
          </a:bodyPr>
          <a:lstStyle/>
          <a:p>
            <a:pPr marL="0" lvl="0" indent="0" algn="l">
              <a:lnSpc>
                <a:spcPts val="7280"/>
              </a:lnSpc>
              <a:spcBef>
                <a:spcPct val="0"/>
              </a:spcBef>
            </a:pPr>
            <a:r>
              <a:rPr lang="en-US" sz="5200" b="1" i="1">
                <a:solidFill>
                  <a:srgbClr val="2D3880"/>
                </a:solidFill>
                <a:latin typeface="Cormorant Garamond Bold Italics"/>
                <a:ea typeface="Cormorant Garamond Bold Italics"/>
                <a:cs typeface="Cormorant Garamond Bold Italics"/>
                <a:sym typeface="Cormorant Garamond Bold Italics"/>
              </a:rPr>
              <a:t>Qualités Industrielles du Produit</a:t>
            </a:r>
          </a:p>
        </p:txBody>
      </p:sp>
      <p:sp>
        <p:nvSpPr>
          <p:cNvPr id="31" name="TextBox 31"/>
          <p:cNvSpPr txBox="1"/>
          <p:nvPr/>
        </p:nvSpPr>
        <p:spPr>
          <a:xfrm>
            <a:off x="1028700" y="2620644"/>
            <a:ext cx="5282886" cy="1000125"/>
          </a:xfrm>
          <a:prstGeom prst="rect">
            <a:avLst/>
          </a:prstGeom>
        </p:spPr>
        <p:txBody>
          <a:bodyPr lIns="0" tIns="0" rIns="0" bIns="0" rtlCol="0" anchor="t">
            <a:spAutoFit/>
          </a:bodyPr>
          <a:lstStyle/>
          <a:p>
            <a:pPr algn="l">
              <a:lnSpc>
                <a:spcPts val="4079"/>
              </a:lnSpc>
            </a:pPr>
            <a:r>
              <a:rPr lang="en-US" sz="2400">
                <a:solidFill>
                  <a:srgbClr val="2D3880">
                    <a:alpha val="72941"/>
                  </a:srgbClr>
                </a:solidFill>
                <a:latin typeface="Glacial Indifference"/>
                <a:ea typeface="Glacial Indifference"/>
                <a:cs typeface="Glacial Indifference"/>
                <a:sym typeface="Glacial Indifference"/>
              </a:rPr>
              <a:t>Au-delà du fonctionnel : </a:t>
            </a:r>
          </a:p>
          <a:p>
            <a:pPr marL="0" lvl="0" indent="0" algn="l">
              <a:lnSpc>
                <a:spcPts val="4079"/>
              </a:lnSpc>
            </a:pPr>
            <a:r>
              <a:rPr lang="en-US" sz="2400">
                <a:solidFill>
                  <a:srgbClr val="2D3880">
                    <a:alpha val="72941"/>
                  </a:srgbClr>
                </a:solidFill>
                <a:latin typeface="Glacial Indifference"/>
                <a:ea typeface="Glacial Indifference"/>
                <a:cs typeface="Glacial Indifference"/>
                <a:sym typeface="Glacial Indifference"/>
              </a:rPr>
              <a:t>robustesse, maintenabilité et sécurité</a:t>
            </a:r>
          </a:p>
        </p:txBody>
      </p:sp>
      <p:sp>
        <p:nvSpPr>
          <p:cNvPr id="32" name="TextBox 32"/>
          <p:cNvSpPr txBox="1"/>
          <p:nvPr/>
        </p:nvSpPr>
        <p:spPr>
          <a:xfrm>
            <a:off x="16429893" y="8772525"/>
            <a:ext cx="813005"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09/12</a:t>
            </a:r>
          </a:p>
        </p:txBody>
      </p:sp>
      <p:sp>
        <p:nvSpPr>
          <p:cNvPr id="33" name="Freeform 33"/>
          <p:cNvSpPr/>
          <p:nvPr/>
        </p:nvSpPr>
        <p:spPr>
          <a:xfrm>
            <a:off x="1314450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7">
              <a:alphaModFix amt="62000"/>
              <a:extLst>
                <a:ext uri="{96DAC541-7B7A-43D3-8B79-37D633B846F1}">
                  <asvg:svgBlip xmlns:asvg="http://schemas.microsoft.com/office/drawing/2016/SVG/main" r:embed="rId8"/>
                </a:ext>
              </a:extLst>
            </a:blip>
            <a:stretch>
              <a:fillRect/>
            </a:stretch>
          </a:blipFill>
        </p:spPr>
      </p:sp>
      <p:sp>
        <p:nvSpPr>
          <p:cNvPr id="34" name="TextBox 34"/>
          <p:cNvSpPr txBox="1"/>
          <p:nvPr/>
        </p:nvSpPr>
        <p:spPr>
          <a:xfrm>
            <a:off x="6379281" y="4580952"/>
            <a:ext cx="2546946" cy="1259205"/>
          </a:xfrm>
          <a:prstGeom prst="rect">
            <a:avLst/>
          </a:prstGeom>
        </p:spPr>
        <p:txBody>
          <a:bodyPr lIns="0" tIns="0" rIns="0" bIns="0" rtlCol="0" anchor="t">
            <a:spAutoFit/>
          </a:bodyPr>
          <a:lstStyle/>
          <a:p>
            <a:pPr algn="ctr">
              <a:lnSpc>
                <a:spcPts val="2520"/>
              </a:lnSpc>
            </a:pPr>
            <a:r>
              <a:rPr lang="en-US" sz="1800" b="1">
                <a:solidFill>
                  <a:srgbClr val="FFFFFF"/>
                </a:solidFill>
                <a:latin typeface="TT Hoves Bold"/>
                <a:ea typeface="TT Hoves Bold"/>
                <a:cs typeface="TT Hoves Bold"/>
                <a:sym typeface="TT Hoves Bold"/>
              </a:rPr>
              <a:t>Docker </a:t>
            </a:r>
          </a:p>
          <a:p>
            <a:pPr algn="ctr">
              <a:lnSpc>
                <a:spcPts val="2520"/>
              </a:lnSpc>
            </a:pPr>
            <a:r>
              <a:rPr lang="en-US" sz="1800" b="1">
                <a:solidFill>
                  <a:srgbClr val="FFFFFF"/>
                </a:solidFill>
                <a:latin typeface="TT Hoves Bold"/>
                <a:ea typeface="TT Hoves Bold"/>
                <a:cs typeface="TT Hoves Bold"/>
                <a:sym typeface="TT Hoves Bold"/>
              </a:rPr>
              <a:t>+ </a:t>
            </a:r>
          </a:p>
          <a:p>
            <a:pPr algn="ctr">
              <a:lnSpc>
                <a:spcPts val="2520"/>
              </a:lnSpc>
              <a:spcBef>
                <a:spcPct val="0"/>
              </a:spcBef>
            </a:pPr>
            <a:r>
              <a:rPr lang="en-US" sz="1800" b="1">
                <a:solidFill>
                  <a:srgbClr val="FFFFFF"/>
                </a:solidFill>
                <a:latin typeface="TT Hoves Bold"/>
                <a:ea typeface="TT Hoves Bold"/>
                <a:cs typeface="TT Hoves Bold"/>
                <a:sym typeface="TT Hoves Bold"/>
              </a:rPr>
              <a:t>Architecture Modulaire</a:t>
            </a:r>
          </a:p>
        </p:txBody>
      </p:sp>
      <p:sp>
        <p:nvSpPr>
          <p:cNvPr id="35" name="TextBox 35"/>
          <p:cNvSpPr txBox="1"/>
          <p:nvPr/>
        </p:nvSpPr>
        <p:spPr>
          <a:xfrm>
            <a:off x="7306279" y="7134765"/>
            <a:ext cx="2546946" cy="1573530"/>
          </a:xfrm>
          <a:prstGeom prst="rect">
            <a:avLst/>
          </a:prstGeom>
        </p:spPr>
        <p:txBody>
          <a:bodyPr lIns="0" tIns="0" rIns="0" bIns="0" rtlCol="0" anchor="t">
            <a:spAutoFit/>
          </a:bodyPr>
          <a:lstStyle/>
          <a:p>
            <a:pPr algn="ctr">
              <a:lnSpc>
                <a:spcPts val="2520"/>
              </a:lnSpc>
            </a:pPr>
            <a:r>
              <a:rPr lang="en-US" sz="1800" b="1">
                <a:solidFill>
                  <a:srgbClr val="FFFFFF"/>
                </a:solidFill>
                <a:latin typeface="TT Hoves Bold"/>
                <a:ea typeface="TT Hoves Bold"/>
                <a:cs typeface="TT Hoves Bold"/>
                <a:sym typeface="TT Hoves Bold"/>
              </a:rPr>
              <a:t>SonarQube </a:t>
            </a:r>
          </a:p>
          <a:p>
            <a:pPr algn="ctr">
              <a:lnSpc>
                <a:spcPts val="2520"/>
              </a:lnSpc>
            </a:pPr>
            <a:r>
              <a:rPr lang="en-US" sz="1800" b="1">
                <a:solidFill>
                  <a:srgbClr val="FFFFFF"/>
                </a:solidFill>
                <a:latin typeface="TT Hoves Bold"/>
                <a:ea typeface="TT Hoves Bold"/>
                <a:cs typeface="TT Hoves Bold"/>
                <a:sym typeface="TT Hoves Bold"/>
              </a:rPr>
              <a:t>+ </a:t>
            </a:r>
          </a:p>
          <a:p>
            <a:pPr algn="ctr">
              <a:lnSpc>
                <a:spcPts val="2520"/>
              </a:lnSpc>
            </a:pPr>
            <a:r>
              <a:rPr lang="en-US" sz="1800" b="1">
                <a:solidFill>
                  <a:srgbClr val="FFFFFF"/>
                </a:solidFill>
                <a:latin typeface="TT Hoves Bold"/>
                <a:ea typeface="TT Hoves Bold"/>
                <a:cs typeface="TT Hoves Bold"/>
                <a:sym typeface="TT Hoves Bold"/>
              </a:rPr>
              <a:t>JaCoCo </a:t>
            </a:r>
          </a:p>
          <a:p>
            <a:pPr algn="ctr">
              <a:lnSpc>
                <a:spcPts val="2520"/>
              </a:lnSpc>
            </a:pPr>
            <a:r>
              <a:rPr lang="en-US" sz="1800" b="1">
                <a:solidFill>
                  <a:srgbClr val="FFFFFF"/>
                </a:solidFill>
                <a:latin typeface="TT Hoves Bold"/>
                <a:ea typeface="TT Hoves Bold"/>
                <a:cs typeface="TT Hoves Bold"/>
                <a:sym typeface="TT Hoves Bold"/>
              </a:rPr>
              <a:t>+</a:t>
            </a:r>
          </a:p>
          <a:p>
            <a:pPr algn="ctr">
              <a:lnSpc>
                <a:spcPts val="2520"/>
              </a:lnSpc>
              <a:spcBef>
                <a:spcPct val="0"/>
              </a:spcBef>
            </a:pPr>
            <a:r>
              <a:rPr lang="en-US" sz="1800" b="1">
                <a:solidFill>
                  <a:srgbClr val="FFFFFF"/>
                </a:solidFill>
                <a:latin typeface="TT Hoves Bold"/>
                <a:ea typeface="TT Hoves Bold"/>
                <a:cs typeface="TT Hoves Bold"/>
                <a:sym typeface="TT Hoves Bold"/>
              </a:rPr>
              <a:t> Tests Automatisés</a:t>
            </a:r>
          </a:p>
        </p:txBody>
      </p:sp>
      <p:sp>
        <p:nvSpPr>
          <p:cNvPr id="36" name="TextBox 36"/>
          <p:cNvSpPr txBox="1"/>
          <p:nvPr/>
        </p:nvSpPr>
        <p:spPr>
          <a:xfrm>
            <a:off x="10374452" y="7134765"/>
            <a:ext cx="2546946" cy="1573530"/>
          </a:xfrm>
          <a:prstGeom prst="rect">
            <a:avLst/>
          </a:prstGeom>
        </p:spPr>
        <p:txBody>
          <a:bodyPr lIns="0" tIns="0" rIns="0" bIns="0" rtlCol="0" anchor="t">
            <a:spAutoFit/>
          </a:bodyPr>
          <a:lstStyle/>
          <a:p>
            <a:pPr algn="ctr">
              <a:lnSpc>
                <a:spcPts val="2520"/>
              </a:lnSpc>
            </a:pPr>
            <a:r>
              <a:rPr lang="en-US" sz="1800" b="1">
                <a:solidFill>
                  <a:srgbClr val="FFFFFF"/>
                </a:solidFill>
                <a:latin typeface="TT Hoves Bold"/>
                <a:ea typeface="TT Hoves Bold"/>
                <a:cs typeface="TT Hoves Bold"/>
                <a:sym typeface="TT Hoves Bold"/>
              </a:rPr>
              <a:t>Spring Security </a:t>
            </a:r>
          </a:p>
          <a:p>
            <a:pPr algn="ctr">
              <a:lnSpc>
                <a:spcPts val="2520"/>
              </a:lnSpc>
            </a:pPr>
            <a:r>
              <a:rPr lang="en-US" sz="1800" b="1">
                <a:solidFill>
                  <a:srgbClr val="FFFFFF"/>
                </a:solidFill>
                <a:latin typeface="TT Hoves Bold"/>
                <a:ea typeface="TT Hoves Bold"/>
                <a:cs typeface="TT Hoves Bold"/>
                <a:sym typeface="TT Hoves Bold"/>
              </a:rPr>
              <a:t>+</a:t>
            </a:r>
          </a:p>
          <a:p>
            <a:pPr algn="ctr">
              <a:lnSpc>
                <a:spcPts val="2520"/>
              </a:lnSpc>
            </a:pPr>
            <a:r>
              <a:rPr lang="en-US" sz="1800" b="1">
                <a:solidFill>
                  <a:srgbClr val="FFFFFF"/>
                </a:solidFill>
                <a:latin typeface="TT Hoves Bold"/>
                <a:ea typeface="TT Hoves Bold"/>
                <a:cs typeface="TT Hoves Bold"/>
                <a:sym typeface="TT Hoves Bold"/>
              </a:rPr>
              <a:t> JWT </a:t>
            </a:r>
          </a:p>
          <a:p>
            <a:pPr algn="ctr">
              <a:lnSpc>
                <a:spcPts val="2520"/>
              </a:lnSpc>
            </a:pPr>
            <a:r>
              <a:rPr lang="en-US" sz="1800" b="1">
                <a:solidFill>
                  <a:srgbClr val="FFFFFF"/>
                </a:solidFill>
                <a:latin typeface="TT Hoves Bold"/>
                <a:ea typeface="TT Hoves Bold"/>
                <a:cs typeface="TT Hoves Bold"/>
                <a:sym typeface="TT Hoves Bold"/>
              </a:rPr>
              <a:t>+ </a:t>
            </a:r>
          </a:p>
          <a:p>
            <a:pPr algn="ctr">
              <a:lnSpc>
                <a:spcPts val="2520"/>
              </a:lnSpc>
              <a:spcBef>
                <a:spcPct val="0"/>
              </a:spcBef>
            </a:pPr>
            <a:r>
              <a:rPr lang="en-US" sz="1800" b="1">
                <a:solidFill>
                  <a:srgbClr val="FFFFFF"/>
                </a:solidFill>
                <a:latin typeface="TT Hoves Bold"/>
                <a:ea typeface="TT Hoves Bold"/>
                <a:cs typeface="TT Hoves Bold"/>
                <a:sym typeface="TT Hoves Bold"/>
              </a:rPr>
              <a:t>Gestion d'erreurs</a:t>
            </a:r>
          </a:p>
        </p:txBody>
      </p:sp>
      <p:sp>
        <p:nvSpPr>
          <p:cNvPr id="37" name="TextBox 37"/>
          <p:cNvSpPr txBox="1"/>
          <p:nvPr/>
        </p:nvSpPr>
        <p:spPr>
          <a:xfrm>
            <a:off x="10914915" y="4342823"/>
            <a:ext cx="2546946" cy="1573530"/>
          </a:xfrm>
          <a:prstGeom prst="rect">
            <a:avLst/>
          </a:prstGeom>
        </p:spPr>
        <p:txBody>
          <a:bodyPr lIns="0" tIns="0" rIns="0" bIns="0" rtlCol="0" anchor="t">
            <a:spAutoFit/>
          </a:bodyPr>
          <a:lstStyle/>
          <a:p>
            <a:pPr algn="ctr">
              <a:lnSpc>
                <a:spcPts val="2520"/>
              </a:lnSpc>
            </a:pPr>
            <a:r>
              <a:rPr lang="en-US" sz="1800" b="1">
                <a:solidFill>
                  <a:srgbClr val="FFFFFF"/>
                </a:solidFill>
                <a:latin typeface="TT Hoves Bold"/>
                <a:ea typeface="TT Hoves Bold"/>
                <a:cs typeface="TT Hoves Bold"/>
                <a:sym typeface="TT Hoves Bold"/>
              </a:rPr>
              <a:t>Architecture RESTful</a:t>
            </a:r>
          </a:p>
          <a:p>
            <a:pPr algn="ctr">
              <a:lnSpc>
                <a:spcPts val="2520"/>
              </a:lnSpc>
            </a:pPr>
            <a:r>
              <a:rPr lang="en-US" sz="1800" b="1">
                <a:solidFill>
                  <a:srgbClr val="FFFFFF"/>
                </a:solidFill>
                <a:latin typeface="TT Hoves Bold"/>
                <a:ea typeface="TT Hoves Bold"/>
                <a:cs typeface="TT Hoves Bold"/>
                <a:sym typeface="TT Hoves Bold"/>
              </a:rPr>
              <a:t> + </a:t>
            </a:r>
          </a:p>
          <a:p>
            <a:pPr algn="ctr">
              <a:lnSpc>
                <a:spcPts val="2520"/>
              </a:lnSpc>
            </a:pPr>
            <a:r>
              <a:rPr lang="en-US" sz="1800" b="1">
                <a:solidFill>
                  <a:srgbClr val="FFFFFF"/>
                </a:solidFill>
                <a:latin typeface="TT Hoves Bold"/>
                <a:ea typeface="TT Hoves Bold"/>
                <a:cs typeface="TT Hoves Bold"/>
                <a:sym typeface="TT Hoves Bold"/>
              </a:rPr>
              <a:t>PostgreSQL</a:t>
            </a:r>
          </a:p>
          <a:p>
            <a:pPr algn="ctr">
              <a:lnSpc>
                <a:spcPts val="2520"/>
              </a:lnSpc>
            </a:pPr>
            <a:r>
              <a:rPr lang="en-US" sz="1800" b="1">
                <a:solidFill>
                  <a:srgbClr val="FFFFFF"/>
                </a:solidFill>
                <a:latin typeface="TT Hoves Bold"/>
                <a:ea typeface="TT Hoves Bold"/>
                <a:cs typeface="TT Hoves Bold"/>
                <a:sym typeface="TT Hoves Bold"/>
              </a:rPr>
              <a:t> + </a:t>
            </a:r>
          </a:p>
          <a:p>
            <a:pPr algn="ctr">
              <a:lnSpc>
                <a:spcPts val="2520"/>
              </a:lnSpc>
              <a:spcBef>
                <a:spcPct val="0"/>
              </a:spcBef>
            </a:pPr>
            <a:r>
              <a:rPr lang="en-US" sz="1800" b="1">
                <a:solidFill>
                  <a:srgbClr val="FFFFFF"/>
                </a:solidFill>
                <a:latin typeface="TT Hoves Bold"/>
                <a:ea typeface="TT Hoves Bold"/>
                <a:cs typeface="TT Hoves Bold"/>
                <a:sym typeface="TT Hoves Bold"/>
              </a:rPr>
              <a:t>Angular Modulaire</a:t>
            </a:r>
          </a:p>
        </p:txBody>
      </p:sp>
      <p:sp>
        <p:nvSpPr>
          <p:cNvPr id="38" name="TextBox 38"/>
          <p:cNvSpPr txBox="1"/>
          <p:nvPr/>
        </p:nvSpPr>
        <p:spPr>
          <a:xfrm>
            <a:off x="8619773" y="2372041"/>
            <a:ext cx="2546946" cy="1573530"/>
          </a:xfrm>
          <a:prstGeom prst="rect">
            <a:avLst/>
          </a:prstGeom>
        </p:spPr>
        <p:txBody>
          <a:bodyPr lIns="0" tIns="0" rIns="0" bIns="0" rtlCol="0" anchor="t">
            <a:spAutoFit/>
          </a:bodyPr>
          <a:lstStyle/>
          <a:p>
            <a:pPr algn="ctr">
              <a:lnSpc>
                <a:spcPts val="2520"/>
              </a:lnSpc>
            </a:pPr>
            <a:r>
              <a:rPr lang="en-US" sz="1800" b="1">
                <a:solidFill>
                  <a:srgbClr val="FFFFFF"/>
                </a:solidFill>
                <a:latin typeface="TT Hoves Bold"/>
                <a:ea typeface="TT Hoves Bold"/>
                <a:cs typeface="TT Hoves Bold"/>
                <a:sym typeface="TT Hoves Bold"/>
              </a:rPr>
              <a:t>WebSocket</a:t>
            </a:r>
          </a:p>
          <a:p>
            <a:pPr algn="ctr">
              <a:lnSpc>
                <a:spcPts val="2520"/>
              </a:lnSpc>
            </a:pPr>
            <a:r>
              <a:rPr lang="en-US" sz="1800" b="1">
                <a:solidFill>
                  <a:srgbClr val="FFFFFF"/>
                </a:solidFill>
                <a:latin typeface="TT Hoves Bold"/>
                <a:ea typeface="TT Hoves Bold"/>
                <a:cs typeface="TT Hoves Bold"/>
                <a:sym typeface="TT Hoves Bold"/>
              </a:rPr>
              <a:t> +</a:t>
            </a:r>
          </a:p>
          <a:p>
            <a:pPr algn="ctr">
              <a:lnSpc>
                <a:spcPts val="2520"/>
              </a:lnSpc>
            </a:pPr>
            <a:r>
              <a:rPr lang="en-US" sz="1800" b="1">
                <a:solidFill>
                  <a:srgbClr val="FFFFFF"/>
                </a:solidFill>
                <a:latin typeface="TT Hoves Bold"/>
                <a:ea typeface="TT Hoves Bold"/>
                <a:cs typeface="TT Hoves Bold"/>
                <a:sym typeface="TT Hoves Bold"/>
              </a:rPr>
              <a:t> PrimeNG </a:t>
            </a:r>
          </a:p>
          <a:p>
            <a:pPr algn="ctr">
              <a:lnSpc>
                <a:spcPts val="2520"/>
              </a:lnSpc>
            </a:pPr>
            <a:r>
              <a:rPr lang="en-US" sz="1800" b="1">
                <a:solidFill>
                  <a:srgbClr val="FFFFFF"/>
                </a:solidFill>
                <a:latin typeface="TT Hoves Bold"/>
                <a:ea typeface="TT Hoves Bold"/>
                <a:cs typeface="TT Hoves Bold"/>
                <a:sym typeface="TT Hoves Bold"/>
              </a:rPr>
              <a:t>+</a:t>
            </a:r>
          </a:p>
          <a:p>
            <a:pPr algn="ctr">
              <a:lnSpc>
                <a:spcPts val="2520"/>
              </a:lnSpc>
              <a:spcBef>
                <a:spcPct val="0"/>
              </a:spcBef>
            </a:pPr>
            <a:r>
              <a:rPr lang="en-US" sz="1800" b="1">
                <a:solidFill>
                  <a:srgbClr val="FFFFFF"/>
                </a:solidFill>
                <a:latin typeface="TT Hoves Bold"/>
                <a:ea typeface="TT Hoves Bold"/>
                <a:cs typeface="TT Hoves Bold"/>
                <a:sym typeface="TT Hoves Bold"/>
              </a:rPr>
              <a:t> Optimisations</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4450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8325420" y="0"/>
            <a:ext cx="9962580" cy="10287000"/>
            <a:chOff x="0" y="0"/>
            <a:chExt cx="13283440" cy="13716000"/>
          </a:xfrm>
        </p:grpSpPr>
        <p:pic>
          <p:nvPicPr>
            <p:cNvPr id="4" name="Picture 4"/>
            <p:cNvPicPr>
              <a:picLocks noChangeAspect="1"/>
            </p:cNvPicPr>
            <p:nvPr/>
          </p:nvPicPr>
          <p:blipFill>
            <a:blip r:embed="rId5"/>
            <a:srcRect l="23420" r="23420"/>
            <a:stretch>
              <a:fillRect/>
            </a:stretch>
          </p:blipFill>
          <p:spPr>
            <a:xfrm>
              <a:off x="0" y="0"/>
              <a:ext cx="13283440" cy="13716000"/>
            </a:xfrm>
            <a:prstGeom prst="rect">
              <a:avLst/>
            </a:prstGeom>
          </p:spPr>
        </p:pic>
      </p:grpSp>
      <p:sp>
        <p:nvSpPr>
          <p:cNvPr id="5" name="TextBox 5"/>
          <p:cNvSpPr txBox="1"/>
          <p:nvPr/>
        </p:nvSpPr>
        <p:spPr>
          <a:xfrm>
            <a:off x="1028700" y="990600"/>
            <a:ext cx="6878701" cy="2315528"/>
          </a:xfrm>
          <a:prstGeom prst="rect">
            <a:avLst/>
          </a:prstGeom>
        </p:spPr>
        <p:txBody>
          <a:bodyPr lIns="0" tIns="0" rIns="0" bIns="0" rtlCol="0" anchor="t">
            <a:spAutoFit/>
          </a:bodyPr>
          <a:lstStyle/>
          <a:p>
            <a:pPr algn="ctr">
              <a:lnSpc>
                <a:spcPts val="9874"/>
              </a:lnSpc>
            </a:pPr>
            <a:r>
              <a:rPr lang="en-US" sz="7899" b="1" i="1">
                <a:solidFill>
                  <a:srgbClr val="2D3880"/>
                </a:solidFill>
                <a:latin typeface="Cormorant Garamond Bold Italics"/>
                <a:ea typeface="Cormorant Garamond Bold Italics"/>
                <a:cs typeface="Cormorant Garamond Bold Italics"/>
                <a:sym typeface="Cormorant Garamond Bold Italics"/>
              </a:rPr>
              <a:t>TalentShare  </a:t>
            </a:r>
          </a:p>
          <a:p>
            <a:pPr marL="0" lvl="0" indent="0" algn="ctr">
              <a:lnSpc>
                <a:spcPts val="8500"/>
              </a:lnSpc>
            </a:pPr>
            <a:r>
              <a:rPr lang="en-US" sz="6800" b="1" i="1">
                <a:solidFill>
                  <a:srgbClr val="2D3880"/>
                </a:solidFill>
                <a:latin typeface="Cormorant Garamond Bold Italics"/>
                <a:ea typeface="Cormorant Garamond Bold Italics"/>
                <a:cs typeface="Cormorant Garamond Bold Italics"/>
                <a:sym typeface="Cormorant Garamond Bold Italics"/>
              </a:rPr>
              <a:t>La Solution en Action</a:t>
            </a:r>
          </a:p>
        </p:txBody>
      </p:sp>
      <p:sp>
        <p:nvSpPr>
          <p:cNvPr id="6" name="TextBox 6"/>
          <p:cNvSpPr txBox="1"/>
          <p:nvPr/>
        </p:nvSpPr>
        <p:spPr>
          <a:xfrm>
            <a:off x="919529" y="3555239"/>
            <a:ext cx="6987871"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Connecter. Collaborer. Partager</a:t>
            </a:r>
          </a:p>
        </p:txBody>
      </p:sp>
      <p:sp>
        <p:nvSpPr>
          <p:cNvPr id="7" name="TextBox 7"/>
          <p:cNvSpPr txBox="1"/>
          <p:nvPr/>
        </p:nvSpPr>
        <p:spPr>
          <a:xfrm>
            <a:off x="792603" y="4288664"/>
            <a:ext cx="7114797" cy="305752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Création de Groupes autour de centres d'intérêt</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Messagerie instantanée temps réel (WebSocket)</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Sondages interactifs pour les décisions de groupe</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Fil d'actualité multimédia ("Moments")</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Portail d'administration dédié pour la modération</a:t>
            </a:r>
          </a:p>
          <a:p>
            <a:pPr marL="0" lvl="0" indent="0" algn="l">
              <a:lnSpc>
                <a:spcPts val="4079"/>
              </a:lnSpc>
            </a:pPr>
            <a:endParaRPr lang="en-US" sz="2400">
              <a:solidFill>
                <a:srgbClr val="2D3880"/>
              </a:solidFill>
              <a:latin typeface="Glacial Indifference"/>
              <a:ea typeface="Glacial Indifference"/>
              <a:cs typeface="Glacial Indifference"/>
              <a:sym typeface="Glacial Indifference"/>
            </a:endParaRPr>
          </a:p>
        </p:txBody>
      </p:sp>
      <p:sp>
        <p:nvSpPr>
          <p:cNvPr id="8" name="TextBox 8"/>
          <p:cNvSpPr txBox="1"/>
          <p:nvPr/>
        </p:nvSpPr>
        <p:spPr>
          <a:xfrm>
            <a:off x="16415562" y="8772525"/>
            <a:ext cx="827336"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10/12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5796756"/>
            <a:ext cx="5703543" cy="4490244"/>
          </a:xfrm>
          <a:custGeom>
            <a:avLst/>
            <a:gdLst/>
            <a:ahLst/>
            <a:cxnLst/>
            <a:rect l="l" t="t" r="r" b="b"/>
            <a:pathLst>
              <a:path w="5703543" h="4490244">
                <a:moveTo>
                  <a:pt x="0" y="4490244"/>
                </a:moveTo>
                <a:lnTo>
                  <a:pt x="5703543" y="4490244"/>
                </a:lnTo>
                <a:lnTo>
                  <a:pt x="5703543" y="0"/>
                </a:lnTo>
                <a:lnTo>
                  <a:pt x="0" y="0"/>
                </a:lnTo>
                <a:lnTo>
                  <a:pt x="0" y="449024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4587794" y="648305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786379" y="895350"/>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Sommaire</a:t>
            </a:r>
          </a:p>
        </p:txBody>
      </p:sp>
      <p:grpSp>
        <p:nvGrpSpPr>
          <p:cNvPr id="5" name="Group 5"/>
          <p:cNvGrpSpPr/>
          <p:nvPr/>
        </p:nvGrpSpPr>
        <p:grpSpPr>
          <a:xfrm>
            <a:off x="2786379" y="3029301"/>
            <a:ext cx="842787" cy="8427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id="8" name="Group 8"/>
          <p:cNvGrpSpPr/>
          <p:nvPr/>
        </p:nvGrpSpPr>
        <p:grpSpPr>
          <a:xfrm>
            <a:off x="2786379" y="4157838"/>
            <a:ext cx="842787" cy="8427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id="11" name="Group 11"/>
          <p:cNvGrpSpPr/>
          <p:nvPr/>
        </p:nvGrpSpPr>
        <p:grpSpPr>
          <a:xfrm>
            <a:off x="2786379" y="5286375"/>
            <a:ext cx="842787" cy="8427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id="14" name="Group 14"/>
          <p:cNvGrpSpPr/>
          <p:nvPr/>
        </p:nvGrpSpPr>
        <p:grpSpPr>
          <a:xfrm>
            <a:off x="2786379" y="6414912"/>
            <a:ext cx="842787" cy="8427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id="17" name="Group 17"/>
          <p:cNvGrpSpPr/>
          <p:nvPr/>
        </p:nvGrpSpPr>
        <p:grpSpPr>
          <a:xfrm>
            <a:off x="9494202" y="3029301"/>
            <a:ext cx="842787" cy="8427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id="20" name="Group 20"/>
          <p:cNvGrpSpPr/>
          <p:nvPr/>
        </p:nvGrpSpPr>
        <p:grpSpPr>
          <a:xfrm>
            <a:off x="9494202" y="4157838"/>
            <a:ext cx="842787" cy="84278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grpSp>
        <p:nvGrpSpPr>
          <p:cNvPr id="23" name="Group 23"/>
          <p:cNvGrpSpPr/>
          <p:nvPr/>
        </p:nvGrpSpPr>
        <p:grpSpPr>
          <a:xfrm>
            <a:off x="9494202" y="5286375"/>
            <a:ext cx="842787" cy="84278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07</a:t>
              </a:r>
            </a:p>
          </p:txBody>
        </p:sp>
      </p:grpSp>
      <p:grpSp>
        <p:nvGrpSpPr>
          <p:cNvPr id="26" name="Group 26"/>
          <p:cNvGrpSpPr/>
          <p:nvPr/>
        </p:nvGrpSpPr>
        <p:grpSpPr>
          <a:xfrm>
            <a:off x="9494202" y="6414912"/>
            <a:ext cx="842787" cy="84278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08</a:t>
              </a:r>
            </a:p>
          </p:txBody>
        </p:sp>
      </p:grpSp>
      <p:sp>
        <p:nvSpPr>
          <p:cNvPr id="29" name="TextBox 29"/>
          <p:cNvSpPr txBox="1"/>
          <p:nvPr/>
        </p:nvSpPr>
        <p:spPr>
          <a:xfrm>
            <a:off x="3837582" y="3164945"/>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Le Défi Collaboratif</a:t>
            </a:r>
          </a:p>
        </p:txBody>
      </p:sp>
      <p:sp>
        <p:nvSpPr>
          <p:cNvPr id="30" name="TextBox 30"/>
          <p:cNvSpPr txBox="1"/>
          <p:nvPr/>
        </p:nvSpPr>
        <p:spPr>
          <a:xfrm>
            <a:off x="10546539" y="5381379"/>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Solution en Action</a:t>
            </a:r>
          </a:p>
        </p:txBody>
      </p:sp>
      <p:sp>
        <p:nvSpPr>
          <p:cNvPr id="31" name="TextBox 31"/>
          <p:cNvSpPr txBox="1"/>
          <p:nvPr/>
        </p:nvSpPr>
        <p:spPr>
          <a:xfrm>
            <a:off x="3837582" y="4293482"/>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Architecture Technique</a:t>
            </a:r>
          </a:p>
        </p:txBody>
      </p:sp>
      <p:sp>
        <p:nvSpPr>
          <p:cNvPr id="32" name="TextBox 32"/>
          <p:cNvSpPr txBox="1"/>
          <p:nvPr/>
        </p:nvSpPr>
        <p:spPr>
          <a:xfrm>
            <a:off x="3837582" y="5381379"/>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Méthodologie &amp; Roadmap</a:t>
            </a:r>
          </a:p>
        </p:txBody>
      </p:sp>
      <p:sp>
        <p:nvSpPr>
          <p:cNvPr id="33" name="TextBox 33"/>
          <p:cNvSpPr txBox="1"/>
          <p:nvPr/>
        </p:nvSpPr>
        <p:spPr>
          <a:xfrm>
            <a:off x="3837582" y="6538808"/>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Cœur Métier</a:t>
            </a:r>
          </a:p>
        </p:txBody>
      </p:sp>
      <p:sp>
        <p:nvSpPr>
          <p:cNvPr id="34" name="TextBox 34"/>
          <p:cNvSpPr txBox="1"/>
          <p:nvPr/>
        </p:nvSpPr>
        <p:spPr>
          <a:xfrm>
            <a:off x="10545406" y="3164945"/>
            <a:ext cx="4956216"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Industrialisation</a:t>
            </a:r>
          </a:p>
        </p:txBody>
      </p:sp>
      <p:sp>
        <p:nvSpPr>
          <p:cNvPr id="35" name="TextBox 35"/>
          <p:cNvSpPr txBox="1"/>
          <p:nvPr/>
        </p:nvSpPr>
        <p:spPr>
          <a:xfrm>
            <a:off x="10545406" y="6538808"/>
            <a:ext cx="4956216"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Bilan et Perspectives</a:t>
            </a:r>
          </a:p>
        </p:txBody>
      </p:sp>
      <p:grpSp>
        <p:nvGrpSpPr>
          <p:cNvPr id="36" name="Group 36"/>
          <p:cNvGrpSpPr/>
          <p:nvPr/>
        </p:nvGrpSpPr>
        <p:grpSpPr>
          <a:xfrm>
            <a:off x="6315124" y="7714899"/>
            <a:ext cx="842787" cy="842787"/>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09</a:t>
              </a:r>
            </a:p>
          </p:txBody>
        </p:sp>
      </p:grpSp>
      <p:sp>
        <p:nvSpPr>
          <p:cNvPr id="39" name="TextBox 39"/>
          <p:cNvSpPr txBox="1"/>
          <p:nvPr/>
        </p:nvSpPr>
        <p:spPr>
          <a:xfrm>
            <a:off x="7366327" y="7838795"/>
            <a:ext cx="4956216"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 Annexes Techniques</a:t>
            </a:r>
          </a:p>
        </p:txBody>
      </p:sp>
      <p:sp>
        <p:nvSpPr>
          <p:cNvPr id="40" name="TextBox 40"/>
          <p:cNvSpPr txBox="1"/>
          <p:nvPr/>
        </p:nvSpPr>
        <p:spPr>
          <a:xfrm>
            <a:off x="10545406" y="4293482"/>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Qualités Industrielles</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4450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 name="Group 3"/>
          <p:cNvGrpSpPr/>
          <p:nvPr/>
        </p:nvGrpSpPr>
        <p:grpSpPr>
          <a:xfrm>
            <a:off x="0" y="0"/>
            <a:ext cx="18288000" cy="10287000"/>
            <a:chOff x="0" y="0"/>
            <a:chExt cx="24384000" cy="13716000"/>
          </a:xfrm>
        </p:grpSpPr>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3079" r="3079"/>
            <a:stretch>
              <a:fillRect/>
            </a:stretch>
          </p:blipFill>
          <p:spPr>
            <a:xfrm>
              <a:off x="0" y="0"/>
              <a:ext cx="24384000" cy="13716000"/>
            </a:xfrm>
            <a:prstGeom prst="rect">
              <a:avLst/>
            </a:prstGeom>
          </p:spPr>
        </p:pic>
      </p:grpSp>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95350"/>
            <a:ext cx="8119188" cy="1226820"/>
          </a:xfrm>
          <a:prstGeom prst="rect">
            <a:avLst/>
          </a:prstGeom>
        </p:spPr>
        <p:txBody>
          <a:bodyPr lIns="0" tIns="0" rIns="0" bIns="0" rtlCol="0" anchor="t">
            <a:spAutoFit/>
          </a:bodyPr>
          <a:lstStyle/>
          <a:p>
            <a:pPr marL="0" lvl="0" indent="0" algn="l">
              <a:lnSpc>
                <a:spcPts val="10080"/>
              </a:lnSpc>
              <a:spcBef>
                <a:spcPct val="0"/>
              </a:spcBef>
            </a:pPr>
            <a:r>
              <a:rPr lang="en-US" sz="7200" b="1">
                <a:solidFill>
                  <a:srgbClr val="2D3880"/>
                </a:solidFill>
                <a:latin typeface="Cormorant Garamond Bold"/>
                <a:ea typeface="Cormorant Garamond Bold"/>
                <a:cs typeface="Cormorant Garamond Bold"/>
                <a:sym typeface="Cormorant Garamond Bold"/>
              </a:rPr>
              <a:t>Bilan et Perspectives</a:t>
            </a:r>
          </a:p>
        </p:txBody>
      </p:sp>
      <p:grpSp>
        <p:nvGrpSpPr>
          <p:cNvPr id="3" name="Group 3"/>
          <p:cNvGrpSpPr/>
          <p:nvPr/>
        </p:nvGrpSpPr>
        <p:grpSpPr>
          <a:xfrm>
            <a:off x="1028700" y="3226898"/>
            <a:ext cx="15154763" cy="4048125"/>
            <a:chOff x="0" y="0"/>
            <a:chExt cx="20206350" cy="5397500"/>
          </a:xfrm>
        </p:grpSpPr>
        <p:sp>
          <p:nvSpPr>
            <p:cNvPr id="4" name="TextBox 4"/>
            <p:cNvSpPr txBox="1"/>
            <p:nvPr/>
          </p:nvSpPr>
          <p:spPr>
            <a:xfrm>
              <a:off x="14508919" y="709084"/>
              <a:ext cx="5697431" cy="1869017"/>
            </a:xfrm>
            <a:prstGeom prst="rect">
              <a:avLst/>
            </a:prstGeom>
          </p:spPr>
          <p:txBody>
            <a:bodyPr lIns="0" tIns="0" rIns="0" bIns="0" rtlCol="0" anchor="t">
              <a:spAutoFit/>
            </a:bodyPr>
            <a:lstStyle/>
            <a:p>
              <a:pPr algn="l">
                <a:lnSpc>
                  <a:spcPts val="2800"/>
                </a:lnSpc>
              </a:pPr>
              <a:r>
                <a:rPr lang="en-US" sz="2000" spc="-98">
                  <a:solidFill>
                    <a:srgbClr val="2D3880"/>
                  </a:solidFill>
                  <a:latin typeface="Glacial Indifference"/>
                  <a:ea typeface="Glacial Indifference"/>
                  <a:cs typeface="Glacial Indifference"/>
                  <a:sym typeface="Glacial Indifference"/>
                </a:rPr>
                <a:t>• Application Mobile Native</a:t>
              </a:r>
            </a:p>
            <a:p>
              <a:pPr algn="l">
                <a:lnSpc>
                  <a:spcPts val="2800"/>
                </a:lnSpc>
              </a:pPr>
              <a:r>
                <a:rPr lang="en-US" sz="2000" spc="-98">
                  <a:solidFill>
                    <a:srgbClr val="2D3880"/>
                  </a:solidFill>
                  <a:latin typeface="Glacial Indifference"/>
                  <a:ea typeface="Glacial Indifference"/>
                  <a:cs typeface="Glacial Indifference"/>
                  <a:sym typeface="Glacial Indifference"/>
                </a:rPr>
                <a:t>• Orchestration Kubernetes</a:t>
              </a:r>
            </a:p>
            <a:p>
              <a:pPr algn="l">
                <a:lnSpc>
                  <a:spcPts val="2800"/>
                </a:lnSpc>
              </a:pPr>
              <a:r>
                <a:rPr lang="en-US" sz="2000" spc="-98">
                  <a:solidFill>
                    <a:srgbClr val="2D3880"/>
                  </a:solidFill>
                  <a:latin typeface="Glacial Indifference"/>
                  <a:ea typeface="Glacial Indifference"/>
                  <a:cs typeface="Glacial Indifference"/>
                  <a:sym typeface="Glacial Indifference"/>
                </a:rPr>
                <a:t>• Notifications en temps réel</a:t>
              </a:r>
            </a:p>
            <a:p>
              <a:pPr algn="l">
                <a:lnSpc>
                  <a:spcPts val="2800"/>
                </a:lnSpc>
              </a:pPr>
              <a:endParaRPr lang="en-US" sz="2000" spc="-98">
                <a:solidFill>
                  <a:srgbClr val="2D3880"/>
                </a:solidFill>
                <a:latin typeface="Glacial Indifference"/>
                <a:ea typeface="Glacial Indifference"/>
                <a:cs typeface="Glacial Indifference"/>
                <a:sym typeface="Glacial Indifference"/>
              </a:endParaRPr>
            </a:p>
          </p:txBody>
        </p:sp>
        <p:sp>
          <p:nvSpPr>
            <p:cNvPr id="5" name="TextBox 5"/>
            <p:cNvSpPr txBox="1"/>
            <p:nvPr/>
          </p:nvSpPr>
          <p:spPr>
            <a:xfrm>
              <a:off x="14447733" y="-47625"/>
              <a:ext cx="4430375" cy="547159"/>
            </a:xfrm>
            <a:prstGeom prst="rect">
              <a:avLst/>
            </a:prstGeom>
          </p:spPr>
          <p:txBody>
            <a:bodyPr lIns="0" tIns="0" rIns="0" bIns="0" rtlCol="0" anchor="t">
              <a:spAutoFit/>
            </a:bodyPr>
            <a:lstStyle/>
            <a:p>
              <a:pPr algn="l">
                <a:lnSpc>
                  <a:spcPts val="3499"/>
                </a:lnSpc>
              </a:pPr>
              <a:r>
                <a:rPr lang="en-US" sz="2499" b="1" spc="-122">
                  <a:solidFill>
                    <a:srgbClr val="2D3880"/>
                  </a:solidFill>
                  <a:latin typeface="Glacial Indifference Bold"/>
                  <a:ea typeface="Glacial Indifference Bold"/>
                  <a:cs typeface="Glacial Indifference Bold"/>
                  <a:sym typeface="Glacial Indifference Bold"/>
                </a:rPr>
                <a:t>PERSPECTIVES FUTURES</a:t>
              </a:r>
            </a:p>
          </p:txBody>
        </p:sp>
        <p:sp>
          <p:nvSpPr>
            <p:cNvPr id="6" name="TextBox 6"/>
            <p:cNvSpPr txBox="1"/>
            <p:nvPr/>
          </p:nvSpPr>
          <p:spPr>
            <a:xfrm>
              <a:off x="7071494" y="709084"/>
              <a:ext cx="5697431" cy="4688417"/>
            </a:xfrm>
            <a:prstGeom prst="rect">
              <a:avLst/>
            </a:prstGeom>
          </p:spPr>
          <p:txBody>
            <a:bodyPr lIns="0" tIns="0" rIns="0" bIns="0" rtlCol="0" anchor="t">
              <a:spAutoFit/>
            </a:bodyPr>
            <a:lstStyle/>
            <a:p>
              <a:pPr algn="l">
                <a:lnSpc>
                  <a:spcPts val="2800"/>
                </a:lnSpc>
              </a:pPr>
              <a:r>
                <a:rPr lang="en-US" sz="2000" spc="-98">
                  <a:solidFill>
                    <a:srgbClr val="2D3880"/>
                  </a:solidFill>
                  <a:latin typeface="Glacial Indifference"/>
                  <a:ea typeface="Glacial Indifference"/>
                  <a:cs typeface="Glacial Indifference"/>
                  <a:sym typeface="Glacial Indifference"/>
                </a:rPr>
                <a:t>✓ Application Full-Stack (Spring Boot + Angular)</a:t>
              </a:r>
            </a:p>
            <a:p>
              <a:pPr algn="l">
                <a:lnSpc>
                  <a:spcPts val="2800"/>
                </a:lnSpc>
              </a:pPr>
              <a:r>
                <a:rPr lang="en-US" sz="2000" spc="-98">
                  <a:solidFill>
                    <a:srgbClr val="2D3880"/>
                  </a:solidFill>
                  <a:latin typeface="Glacial Indifference"/>
                  <a:ea typeface="Glacial Indifference"/>
                  <a:cs typeface="Glacial Indifference"/>
                  <a:sym typeface="Glacial Indifference"/>
                </a:rPr>
                <a:t>✓ Sécurité JWT + Spring Security + RBAC  </a:t>
              </a:r>
            </a:p>
            <a:p>
              <a:pPr algn="l">
                <a:lnSpc>
                  <a:spcPts val="2800"/>
                </a:lnSpc>
              </a:pPr>
              <a:r>
                <a:rPr lang="en-US" sz="2000" spc="-98">
                  <a:solidFill>
                    <a:srgbClr val="2D3880"/>
                  </a:solidFill>
                  <a:latin typeface="Glacial Indifference"/>
                  <a:ea typeface="Glacial Indifference"/>
                  <a:cs typeface="Glacial Indifference"/>
                  <a:sym typeface="Glacial Indifference"/>
                </a:rPr>
                <a:t>✓ WebSocket Temps Réel + Intercepteur personnalisé</a:t>
              </a:r>
            </a:p>
            <a:p>
              <a:pPr algn="l">
                <a:lnSpc>
                  <a:spcPts val="2800"/>
                </a:lnSpc>
              </a:pPr>
              <a:r>
                <a:rPr lang="en-US" sz="2000" spc="-98">
                  <a:solidFill>
                    <a:srgbClr val="2D3880"/>
                  </a:solidFill>
                  <a:latin typeface="Glacial Indifference"/>
                  <a:ea typeface="Glacial Indifference"/>
                  <a:cs typeface="Glacial Indifference"/>
                  <a:sym typeface="Glacial Indifference"/>
                </a:rPr>
                <a:t>✓ DevOps: Docker + Jenkins CI/CD</a:t>
              </a:r>
            </a:p>
            <a:p>
              <a:pPr algn="l">
                <a:lnSpc>
                  <a:spcPts val="2800"/>
                </a:lnSpc>
              </a:pPr>
              <a:r>
                <a:rPr lang="en-US" sz="2000" spc="-98">
                  <a:solidFill>
                    <a:srgbClr val="2D3880"/>
                  </a:solidFill>
                  <a:latin typeface="Glacial Indifference"/>
                  <a:ea typeface="Glacial Indifference"/>
                  <a:cs typeface="Glacial Indifference"/>
                  <a:sym typeface="Glacial Indifference"/>
                </a:rPr>
                <a:t>✓ Modules: Sondages + Moments Multimédias</a:t>
              </a:r>
            </a:p>
            <a:p>
              <a:pPr algn="l">
                <a:lnSpc>
                  <a:spcPts val="2800"/>
                </a:lnSpc>
              </a:pPr>
              <a:r>
                <a:rPr lang="en-US" sz="2000" spc="-98">
                  <a:solidFill>
                    <a:srgbClr val="2D3880"/>
                  </a:solidFill>
                  <a:latin typeface="Glacial Indifference"/>
                  <a:ea typeface="Glacial Indifference"/>
                  <a:cs typeface="Glacial Indifference"/>
                  <a:sym typeface="Glacial Indifference"/>
                </a:rPr>
                <a:t>✓ PostgreSQL + MinIO Storage</a:t>
              </a:r>
            </a:p>
            <a:p>
              <a:pPr algn="l">
                <a:lnSpc>
                  <a:spcPts val="2800"/>
                </a:lnSpc>
              </a:pPr>
              <a:endParaRPr lang="en-US" sz="2000" spc="-98">
                <a:solidFill>
                  <a:srgbClr val="2D3880"/>
                </a:solidFill>
                <a:latin typeface="Glacial Indifference"/>
                <a:ea typeface="Glacial Indifference"/>
                <a:cs typeface="Glacial Indifference"/>
                <a:sym typeface="Glacial Indifference"/>
              </a:endParaRPr>
            </a:p>
          </p:txBody>
        </p:sp>
        <p:sp>
          <p:nvSpPr>
            <p:cNvPr id="7" name="TextBox 7"/>
            <p:cNvSpPr txBox="1"/>
            <p:nvPr/>
          </p:nvSpPr>
          <p:spPr>
            <a:xfrm>
              <a:off x="7071494" y="-47625"/>
              <a:ext cx="3748906" cy="547159"/>
            </a:xfrm>
            <a:prstGeom prst="rect">
              <a:avLst/>
            </a:prstGeom>
          </p:spPr>
          <p:txBody>
            <a:bodyPr lIns="0" tIns="0" rIns="0" bIns="0" rtlCol="0" anchor="t">
              <a:spAutoFit/>
            </a:bodyPr>
            <a:lstStyle/>
            <a:p>
              <a:pPr algn="l">
                <a:lnSpc>
                  <a:spcPts val="3499"/>
                </a:lnSpc>
              </a:pPr>
              <a:r>
                <a:rPr lang="en-US" sz="2499" b="1" spc="-122">
                  <a:solidFill>
                    <a:srgbClr val="2D3880"/>
                  </a:solidFill>
                  <a:latin typeface="Glacial Indifference Bold"/>
                  <a:ea typeface="Glacial Indifference Bold"/>
                  <a:cs typeface="Glacial Indifference Bold"/>
                  <a:sym typeface="Glacial Indifference Bold"/>
                </a:rPr>
                <a:t>RÉALISATIONS</a:t>
              </a:r>
            </a:p>
          </p:txBody>
        </p:sp>
        <p:sp>
          <p:nvSpPr>
            <p:cNvPr id="8" name="TextBox 8"/>
            <p:cNvSpPr txBox="1"/>
            <p:nvPr/>
          </p:nvSpPr>
          <p:spPr>
            <a:xfrm>
              <a:off x="0" y="661773"/>
              <a:ext cx="5329791" cy="2808817"/>
            </a:xfrm>
            <a:prstGeom prst="rect">
              <a:avLst/>
            </a:prstGeom>
          </p:spPr>
          <p:txBody>
            <a:bodyPr lIns="0" tIns="0" rIns="0" bIns="0" rtlCol="0" anchor="t">
              <a:spAutoFit/>
            </a:bodyPr>
            <a:lstStyle/>
            <a:p>
              <a:pPr algn="l">
                <a:lnSpc>
                  <a:spcPts val="2800"/>
                </a:lnSpc>
              </a:pPr>
              <a:r>
                <a:rPr lang="en-US" sz="2000" spc="-98">
                  <a:solidFill>
                    <a:srgbClr val="2D3880"/>
                  </a:solidFill>
                  <a:latin typeface="Glacial Indifference"/>
                  <a:ea typeface="Glacial Indifference"/>
                  <a:cs typeface="Glacial Indifference"/>
                  <a:sym typeface="Glacial Indifference"/>
                </a:rPr>
                <a:t>• Architecture Modulaire Spring Boot</a:t>
              </a:r>
            </a:p>
            <a:p>
              <a:pPr algn="l">
                <a:lnSpc>
                  <a:spcPts val="2800"/>
                </a:lnSpc>
              </a:pPr>
              <a:r>
                <a:rPr lang="en-US" sz="2000" spc="-98">
                  <a:solidFill>
                    <a:srgbClr val="2D3880"/>
                  </a:solidFill>
                  <a:latin typeface="Glacial Indifference"/>
                  <a:ea typeface="Glacial Indifference"/>
                  <a:cs typeface="Glacial Indifference"/>
                  <a:sym typeface="Glacial Indifference"/>
                </a:rPr>
                <a:t>• Analyse des Besoins</a:t>
              </a:r>
            </a:p>
            <a:p>
              <a:pPr algn="l">
                <a:lnSpc>
                  <a:spcPts val="2800"/>
                </a:lnSpc>
              </a:pPr>
              <a:r>
                <a:rPr lang="en-US" sz="2000" spc="-98">
                  <a:solidFill>
                    <a:srgbClr val="2D3880"/>
                  </a:solidFill>
                  <a:latin typeface="Glacial Indifference"/>
                  <a:ea typeface="Glacial Indifference"/>
                  <a:cs typeface="Glacial Indifference"/>
                  <a:sym typeface="Glacial Indifference"/>
                </a:rPr>
                <a:t>• Stack: Angular + Spring Boot + PostgreSQL</a:t>
              </a:r>
            </a:p>
            <a:p>
              <a:pPr algn="l">
                <a:lnSpc>
                  <a:spcPts val="2800"/>
                </a:lnSpc>
              </a:pPr>
              <a:r>
                <a:rPr lang="en-US" sz="2000" spc="-98">
                  <a:solidFill>
                    <a:srgbClr val="2D3880"/>
                  </a:solidFill>
                  <a:latin typeface="Glacial Indifference"/>
                  <a:ea typeface="Glacial Indifference"/>
                  <a:cs typeface="Glacial Indifference"/>
                  <a:sym typeface="Glacial Indifference"/>
                </a:rPr>
                <a:t>• Méthodologie Agile (Sprints)</a:t>
              </a:r>
            </a:p>
            <a:p>
              <a:pPr algn="l">
                <a:lnSpc>
                  <a:spcPts val="2800"/>
                </a:lnSpc>
              </a:pPr>
              <a:endParaRPr lang="en-US" sz="2000" spc="-98">
                <a:solidFill>
                  <a:srgbClr val="2D3880"/>
                </a:solidFill>
                <a:latin typeface="Glacial Indifference"/>
                <a:ea typeface="Glacial Indifference"/>
                <a:cs typeface="Glacial Indifference"/>
                <a:sym typeface="Glacial Indifference"/>
              </a:endParaRPr>
            </a:p>
          </p:txBody>
        </p:sp>
        <p:sp>
          <p:nvSpPr>
            <p:cNvPr id="9" name="TextBox 9"/>
            <p:cNvSpPr txBox="1"/>
            <p:nvPr/>
          </p:nvSpPr>
          <p:spPr>
            <a:xfrm>
              <a:off x="0" y="20852"/>
              <a:ext cx="5329791" cy="547159"/>
            </a:xfrm>
            <a:prstGeom prst="rect">
              <a:avLst/>
            </a:prstGeom>
          </p:spPr>
          <p:txBody>
            <a:bodyPr lIns="0" tIns="0" rIns="0" bIns="0" rtlCol="0" anchor="t">
              <a:spAutoFit/>
            </a:bodyPr>
            <a:lstStyle/>
            <a:p>
              <a:pPr algn="l">
                <a:lnSpc>
                  <a:spcPts val="3499"/>
                </a:lnSpc>
              </a:pPr>
              <a:r>
                <a:rPr lang="en-US" sz="2499" b="1" spc="-122">
                  <a:solidFill>
                    <a:srgbClr val="2D3880"/>
                  </a:solidFill>
                  <a:latin typeface="Glacial Indifference Bold"/>
                  <a:ea typeface="Glacial Indifference Bold"/>
                  <a:cs typeface="Glacial Indifference Bold"/>
                  <a:sym typeface="Glacial Indifference Bold"/>
                </a:rPr>
                <a:t>FONDATIONS</a:t>
              </a:r>
            </a:p>
          </p:txBody>
        </p:sp>
      </p:grpSp>
      <p:sp>
        <p:nvSpPr>
          <p:cNvPr id="10" name="Freeform 10"/>
          <p:cNvSpPr/>
          <p:nvPr/>
        </p:nvSpPr>
        <p:spPr>
          <a:xfrm>
            <a:off x="13161418" y="3404303"/>
            <a:ext cx="5497591" cy="7179686"/>
          </a:xfrm>
          <a:custGeom>
            <a:avLst/>
            <a:gdLst/>
            <a:ahLst/>
            <a:cxnLst/>
            <a:rect l="l" t="t" r="r" b="b"/>
            <a:pathLst>
              <a:path w="5497591" h="7179686">
                <a:moveTo>
                  <a:pt x="0" y="0"/>
                </a:moveTo>
                <a:lnTo>
                  <a:pt x="5497591" y="0"/>
                </a:lnTo>
                <a:lnTo>
                  <a:pt x="5497591" y="7179687"/>
                </a:lnTo>
                <a:lnTo>
                  <a:pt x="0" y="7179687"/>
                </a:lnTo>
                <a:lnTo>
                  <a:pt x="0" y="0"/>
                </a:lnTo>
                <a:close/>
              </a:path>
            </a:pathLst>
          </a:custGeom>
          <a:blipFill>
            <a:blip r:embed="rId3"/>
            <a:stretch>
              <a:fillRect l="-81670" t="-40141" b="-7257"/>
            </a:stretch>
          </a:blipFill>
        </p:spPr>
      </p:sp>
      <p:sp>
        <p:nvSpPr>
          <p:cNvPr id="11" name="Freeform 11"/>
          <p:cNvSpPr/>
          <p:nvPr/>
        </p:nvSpPr>
        <p:spPr>
          <a:xfrm>
            <a:off x="0" y="5744952"/>
            <a:ext cx="10618119" cy="4498221"/>
          </a:xfrm>
          <a:custGeom>
            <a:avLst/>
            <a:gdLst/>
            <a:ahLst/>
            <a:cxnLst/>
            <a:rect l="l" t="t" r="r" b="b"/>
            <a:pathLst>
              <a:path w="10618119" h="4498221">
                <a:moveTo>
                  <a:pt x="0" y="0"/>
                </a:moveTo>
                <a:lnTo>
                  <a:pt x="10618119" y="0"/>
                </a:lnTo>
                <a:lnTo>
                  <a:pt x="10618119" y="4498221"/>
                </a:lnTo>
                <a:lnTo>
                  <a:pt x="0" y="4498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5494050" y="4039775"/>
            <a:ext cx="291723" cy="202084"/>
          </a:xfrm>
          <a:custGeom>
            <a:avLst/>
            <a:gdLst/>
            <a:ahLst/>
            <a:cxnLst/>
            <a:rect l="l" t="t" r="r" b="b"/>
            <a:pathLst>
              <a:path w="291723" h="202084">
                <a:moveTo>
                  <a:pt x="0" y="0"/>
                </a:moveTo>
                <a:lnTo>
                  <a:pt x="291723" y="0"/>
                </a:lnTo>
                <a:lnTo>
                  <a:pt x="291723" y="202084"/>
                </a:lnTo>
                <a:lnTo>
                  <a:pt x="0" y="2020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1151941" y="4112127"/>
            <a:ext cx="291723" cy="202084"/>
          </a:xfrm>
          <a:custGeom>
            <a:avLst/>
            <a:gdLst/>
            <a:ahLst/>
            <a:cxnLst/>
            <a:rect l="l" t="t" r="r" b="b"/>
            <a:pathLst>
              <a:path w="291723" h="202084">
                <a:moveTo>
                  <a:pt x="0" y="0"/>
                </a:moveTo>
                <a:lnTo>
                  <a:pt x="291723" y="0"/>
                </a:lnTo>
                <a:lnTo>
                  <a:pt x="291723" y="202084"/>
                </a:lnTo>
                <a:lnTo>
                  <a:pt x="0" y="2020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028700" y="2198198"/>
            <a:ext cx="9163333" cy="485775"/>
          </a:xfrm>
          <a:prstGeom prst="rect">
            <a:avLst/>
          </a:prstGeom>
        </p:spPr>
        <p:txBody>
          <a:bodyPr lIns="0" tIns="0" rIns="0" bIns="0" rtlCol="0" anchor="t">
            <a:spAutoFit/>
          </a:bodyPr>
          <a:lstStyle/>
          <a:p>
            <a:pPr marL="0" lvl="0" indent="0" algn="l">
              <a:lnSpc>
                <a:spcPts val="4079"/>
              </a:lnSpc>
            </a:pPr>
            <a:r>
              <a:rPr lang="en-US" sz="2400">
                <a:solidFill>
                  <a:srgbClr val="2D3880">
                    <a:alpha val="72941"/>
                  </a:srgbClr>
                </a:solidFill>
                <a:latin typeface="Glacial Indifference"/>
                <a:ea typeface="Glacial Indifference"/>
                <a:cs typeface="Glacial Indifference"/>
                <a:sym typeface="Glacial Indifference"/>
              </a:rPr>
              <a:t>Fondations solides, réalisations concrètes, avenir ambitieux</a:t>
            </a:r>
          </a:p>
        </p:txBody>
      </p:sp>
      <p:sp>
        <p:nvSpPr>
          <p:cNvPr id="15" name="TextBox 15"/>
          <p:cNvSpPr txBox="1"/>
          <p:nvPr/>
        </p:nvSpPr>
        <p:spPr>
          <a:xfrm>
            <a:off x="16467957" y="8772525"/>
            <a:ext cx="774940"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12/12</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66628" cy="10287000"/>
          </a:xfrm>
          <a:custGeom>
            <a:avLst/>
            <a:gdLst/>
            <a:ahLst/>
            <a:cxnLst/>
            <a:rect l="l" t="t" r="r" b="b"/>
            <a:pathLst>
              <a:path w="13066628" h="10287000">
                <a:moveTo>
                  <a:pt x="0" y="0"/>
                </a:moveTo>
                <a:lnTo>
                  <a:pt x="13066628" y="0"/>
                </a:lnTo>
                <a:lnTo>
                  <a:pt x="1306662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9144000" y="5419727"/>
            <a:ext cx="8115300" cy="2066729"/>
          </a:xfrm>
          <a:prstGeom prst="rect">
            <a:avLst/>
          </a:prstGeom>
        </p:spPr>
        <p:txBody>
          <a:bodyPr lIns="0" tIns="0" rIns="0" bIns="0" rtlCol="0" anchor="t">
            <a:spAutoFit/>
          </a:bodyPr>
          <a:lstStyle/>
          <a:p>
            <a:pPr marL="0" lvl="0" indent="0" algn="l">
              <a:lnSpc>
                <a:spcPts val="16810"/>
              </a:lnSpc>
            </a:pPr>
            <a:r>
              <a:rPr lang="en-US" sz="12007" b="1" i="1">
                <a:solidFill>
                  <a:srgbClr val="2D3880"/>
                </a:solidFill>
                <a:latin typeface="Cormorant Garamond Bold Italics"/>
                <a:ea typeface="Cormorant Garamond Bold Italics"/>
                <a:cs typeface="Cormorant Garamond Bold Italics"/>
                <a:sym typeface="Cormorant Garamond Bold Italics"/>
              </a:rPr>
              <a:t>Merci</a:t>
            </a:r>
          </a:p>
        </p:txBody>
      </p:sp>
      <p:sp>
        <p:nvSpPr>
          <p:cNvPr id="4" name="TextBox 4"/>
          <p:cNvSpPr txBox="1"/>
          <p:nvPr/>
        </p:nvSpPr>
        <p:spPr>
          <a:xfrm>
            <a:off x="9144000" y="7419781"/>
            <a:ext cx="8115300" cy="539336"/>
          </a:xfrm>
          <a:prstGeom prst="rect">
            <a:avLst/>
          </a:prstGeom>
        </p:spPr>
        <p:txBody>
          <a:bodyPr lIns="0" tIns="0" rIns="0" bIns="0" rtlCol="0" anchor="t">
            <a:spAutoFit/>
          </a:bodyPr>
          <a:lstStyle/>
          <a:p>
            <a:pPr marL="0" lvl="0" indent="0" algn="l">
              <a:lnSpc>
                <a:spcPts val="4397"/>
              </a:lnSpc>
              <a:spcBef>
                <a:spcPct val="0"/>
              </a:spcBef>
            </a:pPr>
            <a:r>
              <a:rPr lang="en-US" sz="3141">
                <a:solidFill>
                  <a:srgbClr val="2D3880"/>
                </a:solidFill>
                <a:latin typeface="Glacial Indifference"/>
                <a:ea typeface="Glacial Indifference"/>
                <a:cs typeface="Glacial Indifference"/>
                <a:sym typeface="Glacial Indifference"/>
              </a:rPr>
              <a:t>2025 - 2026</a:t>
            </a:r>
          </a:p>
        </p:txBody>
      </p:sp>
      <p:sp>
        <p:nvSpPr>
          <p:cNvPr id="5" name="TextBox 5"/>
          <p:cNvSpPr txBox="1"/>
          <p:nvPr/>
        </p:nvSpPr>
        <p:spPr>
          <a:xfrm>
            <a:off x="9363419" y="4565015"/>
            <a:ext cx="5781083" cy="869949"/>
          </a:xfrm>
          <a:prstGeom prst="rect">
            <a:avLst/>
          </a:prstGeom>
        </p:spPr>
        <p:txBody>
          <a:bodyPr lIns="0" tIns="0" rIns="0" bIns="0" rtlCol="0" anchor="t">
            <a:spAutoFit/>
          </a:bodyPr>
          <a:lstStyle/>
          <a:p>
            <a:pPr marL="0" lvl="0" indent="0" algn="l">
              <a:lnSpc>
                <a:spcPts val="3500"/>
              </a:lnSpc>
              <a:spcBef>
                <a:spcPct val="0"/>
              </a:spcBef>
            </a:pPr>
            <a:r>
              <a:rPr lang="en-US" sz="2500">
                <a:solidFill>
                  <a:srgbClr val="2D3880"/>
                </a:solidFill>
                <a:latin typeface="Glacial Indifference"/>
                <a:ea typeface="Glacial Indifference"/>
                <a:cs typeface="Glacial Indifference"/>
                <a:sym typeface="Glacial Indifference"/>
              </a:rPr>
              <a:t>TalentShare n'est pas qu'une application, c'est un catalyseur de collaboration.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02305"/>
            <a:ext cx="18288000" cy="3918860"/>
            <a:chOff x="0" y="0"/>
            <a:chExt cx="4816593" cy="1032128"/>
          </a:xfrm>
        </p:grpSpPr>
        <p:sp>
          <p:nvSpPr>
            <p:cNvPr id="3" name="Freeform 3"/>
            <p:cNvSpPr/>
            <p:nvPr/>
          </p:nvSpPr>
          <p:spPr>
            <a:xfrm>
              <a:off x="0" y="0"/>
              <a:ext cx="4816592" cy="1032128"/>
            </a:xfrm>
            <a:custGeom>
              <a:avLst/>
              <a:gdLst/>
              <a:ahLst/>
              <a:cxnLst/>
              <a:rect l="l" t="t" r="r" b="b"/>
              <a:pathLst>
                <a:path w="4816592" h="1032128">
                  <a:moveTo>
                    <a:pt x="0" y="0"/>
                  </a:moveTo>
                  <a:lnTo>
                    <a:pt x="4816592" y="0"/>
                  </a:lnTo>
                  <a:lnTo>
                    <a:pt x="4816592" y="1032128"/>
                  </a:lnTo>
                  <a:lnTo>
                    <a:pt x="0" y="1032128"/>
                  </a:lnTo>
                  <a:close/>
                </a:path>
              </a:pathLst>
            </a:custGeom>
            <a:solidFill>
              <a:srgbClr val="9D9DE4"/>
            </a:solidFill>
          </p:spPr>
        </p:sp>
        <p:sp>
          <p:nvSpPr>
            <p:cNvPr id="4" name="TextBox 4"/>
            <p:cNvSpPr txBox="1"/>
            <p:nvPr/>
          </p:nvSpPr>
          <p:spPr>
            <a:xfrm>
              <a:off x="0" y="-57150"/>
              <a:ext cx="4816593" cy="108927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2265171"/>
            <a:ext cx="16230600" cy="6993129"/>
            <a:chOff x="0" y="0"/>
            <a:chExt cx="21640800" cy="9324173"/>
          </a:xfrm>
        </p:grpSpPr>
        <p:pic>
          <p:nvPicPr>
            <p:cNvPr id="6" name="Picture 6"/>
            <p:cNvPicPr>
              <a:picLocks noChangeAspect="1"/>
            </p:cNvPicPr>
            <p:nvPr/>
          </p:nvPicPr>
          <p:blipFill>
            <a:blip r:embed="rId3"/>
            <a:srcRect b="24958"/>
            <a:stretch>
              <a:fillRect/>
            </a:stretch>
          </p:blipFill>
          <p:spPr>
            <a:xfrm>
              <a:off x="0" y="0"/>
              <a:ext cx="10553700" cy="4395386"/>
            </a:xfrm>
            <a:prstGeom prst="rect">
              <a:avLst/>
            </a:prstGeom>
          </p:spPr>
        </p:pic>
        <p:pic>
          <p:nvPicPr>
            <p:cNvPr id="7" name="Picture 7"/>
            <p:cNvPicPr>
              <a:picLocks noChangeAspect="1"/>
            </p:cNvPicPr>
            <p:nvPr/>
          </p:nvPicPr>
          <p:blipFill>
            <a:blip r:embed="rId4"/>
            <a:srcRect t="17185" b="6745"/>
            <a:stretch>
              <a:fillRect/>
            </a:stretch>
          </p:blipFill>
          <p:spPr>
            <a:xfrm>
              <a:off x="11087100" y="0"/>
              <a:ext cx="10553700" cy="4395386"/>
            </a:xfrm>
            <a:prstGeom prst="rect">
              <a:avLst/>
            </a:prstGeom>
          </p:spPr>
        </p:pic>
        <p:pic>
          <p:nvPicPr>
            <p:cNvPr id="8" name="Picture 8"/>
            <p:cNvPicPr>
              <a:picLocks noChangeAspect="1"/>
            </p:cNvPicPr>
            <p:nvPr/>
          </p:nvPicPr>
          <p:blipFill>
            <a:blip r:embed="rId5"/>
            <a:srcRect l="8679" r="8679"/>
            <a:stretch>
              <a:fillRect/>
            </a:stretch>
          </p:blipFill>
          <p:spPr>
            <a:xfrm>
              <a:off x="0" y="4928786"/>
              <a:ext cx="6680200" cy="4395386"/>
            </a:xfrm>
            <a:prstGeom prst="rect">
              <a:avLst/>
            </a:prstGeom>
          </p:spPr>
        </p:pic>
        <p:pic>
          <p:nvPicPr>
            <p:cNvPr id="9" name="Picture 9"/>
            <p:cNvPicPr>
              <a:picLocks noChangeAspect="1"/>
            </p:cNvPicPr>
            <p:nvPr/>
          </p:nvPicPr>
          <p:blipFill>
            <a:blip r:embed="rId6"/>
            <a:srcRect l="5790" r="5790"/>
            <a:stretch>
              <a:fillRect/>
            </a:stretch>
          </p:blipFill>
          <p:spPr>
            <a:xfrm>
              <a:off x="7213600" y="4928786"/>
              <a:ext cx="7213600" cy="4395386"/>
            </a:xfrm>
            <a:prstGeom prst="rect">
              <a:avLst/>
            </a:prstGeom>
          </p:spPr>
        </p:pic>
        <p:pic>
          <p:nvPicPr>
            <p:cNvPr id="10" name="Picture 10"/>
            <p:cNvPicPr>
              <a:picLocks noChangeAspect="1"/>
            </p:cNvPicPr>
            <p:nvPr/>
          </p:nvPicPr>
          <p:blipFill>
            <a:blip r:embed="rId7"/>
            <a:srcRect l="8584" r="8584"/>
            <a:stretch>
              <a:fillRect/>
            </a:stretch>
          </p:blipFill>
          <p:spPr>
            <a:xfrm>
              <a:off x="14960600" y="4928786"/>
              <a:ext cx="6680200" cy="4395386"/>
            </a:xfrm>
            <a:prstGeom prst="rect">
              <a:avLst/>
            </a:prstGeom>
          </p:spPr>
        </p:pic>
      </p:grpSp>
      <p:sp>
        <p:nvSpPr>
          <p:cNvPr id="11" name="TextBox 11"/>
          <p:cNvSpPr txBox="1"/>
          <p:nvPr/>
        </p:nvSpPr>
        <p:spPr>
          <a:xfrm>
            <a:off x="821859" y="933450"/>
            <a:ext cx="16121496" cy="870584"/>
          </a:xfrm>
          <a:prstGeom prst="rect">
            <a:avLst/>
          </a:prstGeom>
        </p:spPr>
        <p:txBody>
          <a:bodyPr lIns="0" tIns="0" rIns="0" bIns="0" rtlCol="0" anchor="t">
            <a:spAutoFit/>
          </a:bodyPr>
          <a:lstStyle/>
          <a:p>
            <a:pPr marL="0" lvl="0" indent="0" algn="ctr">
              <a:lnSpc>
                <a:spcPts val="7140"/>
              </a:lnSpc>
              <a:spcBef>
                <a:spcPct val="0"/>
              </a:spcBef>
            </a:pPr>
            <a:r>
              <a:rPr lang="en-US" sz="5100" b="1" i="1">
                <a:solidFill>
                  <a:srgbClr val="2D3880"/>
                </a:solidFill>
                <a:latin typeface="Cormorant Garamond Bold Italics"/>
                <a:ea typeface="Cormorant Garamond Bold Italics"/>
                <a:cs typeface="Cormorant Garamond Bold Italics"/>
                <a:sym typeface="Cormorant Garamond Bold Italics"/>
              </a:rPr>
              <a:t>Annexe 1 : Dualité des Interfaces - Collaborateur &amp; Administrateur</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133764" y="2292929"/>
            <a:ext cx="13125536" cy="5791643"/>
          </a:xfrm>
          <a:custGeom>
            <a:avLst/>
            <a:gdLst/>
            <a:ahLst/>
            <a:cxnLst/>
            <a:rect l="l" t="t" r="r" b="b"/>
            <a:pathLst>
              <a:path w="13125536" h="5791643">
                <a:moveTo>
                  <a:pt x="0" y="0"/>
                </a:moveTo>
                <a:lnTo>
                  <a:pt x="13125536" y="0"/>
                </a:lnTo>
                <a:lnTo>
                  <a:pt x="13125536" y="5791643"/>
                </a:lnTo>
                <a:lnTo>
                  <a:pt x="0" y="5791643"/>
                </a:lnTo>
                <a:lnTo>
                  <a:pt x="0" y="0"/>
                </a:lnTo>
                <a:close/>
              </a:path>
            </a:pathLst>
          </a:custGeom>
          <a:blipFill>
            <a:blip r:embed="rId5"/>
            <a:stretch>
              <a:fillRect/>
            </a:stretch>
          </a:blipFill>
        </p:spPr>
      </p:sp>
      <p:sp>
        <p:nvSpPr>
          <p:cNvPr id="4" name="TextBox 4"/>
          <p:cNvSpPr txBox="1"/>
          <p:nvPr/>
        </p:nvSpPr>
        <p:spPr>
          <a:xfrm>
            <a:off x="1298525" y="644575"/>
            <a:ext cx="16230600" cy="1068704"/>
          </a:xfrm>
          <a:prstGeom prst="rect">
            <a:avLst/>
          </a:prstGeom>
        </p:spPr>
        <p:txBody>
          <a:bodyPr lIns="0" tIns="0" rIns="0" bIns="0" rtlCol="0" anchor="t">
            <a:spAutoFit/>
          </a:bodyPr>
          <a:lstStyle/>
          <a:p>
            <a:pPr marL="0" lvl="0" indent="0" algn="ctr">
              <a:lnSpc>
                <a:spcPts val="8820"/>
              </a:lnSpc>
              <a:spcBef>
                <a:spcPct val="0"/>
              </a:spcBef>
            </a:pPr>
            <a:r>
              <a:rPr lang="en-US" sz="6300" b="1" i="1" u="none" strike="noStrike">
                <a:solidFill>
                  <a:srgbClr val="2D3880"/>
                </a:solidFill>
                <a:latin typeface="Cormorant Garamond Bold Italics"/>
                <a:ea typeface="Cormorant Garamond Bold Italics"/>
                <a:cs typeface="Cormorant Garamond Bold Italics"/>
                <a:sym typeface="Cormorant Garamond Bold Italics"/>
              </a:rPr>
              <a:t>Annexe 2 : Diagramme de Séquence WebSocket</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05022" y="1028700"/>
            <a:ext cx="5969096" cy="8363007"/>
          </a:xfrm>
          <a:custGeom>
            <a:avLst/>
            <a:gdLst/>
            <a:ahLst/>
            <a:cxnLst/>
            <a:rect l="l" t="t" r="r" b="b"/>
            <a:pathLst>
              <a:path w="5969096" h="8363007">
                <a:moveTo>
                  <a:pt x="0" y="0"/>
                </a:moveTo>
                <a:lnTo>
                  <a:pt x="5969096" y="0"/>
                </a:lnTo>
                <a:lnTo>
                  <a:pt x="5969096" y="8363007"/>
                </a:lnTo>
                <a:lnTo>
                  <a:pt x="0" y="8363007"/>
                </a:lnTo>
                <a:lnTo>
                  <a:pt x="0" y="0"/>
                </a:lnTo>
                <a:close/>
              </a:path>
            </a:pathLst>
          </a:custGeom>
          <a:blipFill>
            <a:blip r:embed="rId5"/>
            <a:stretch>
              <a:fillRect/>
            </a:stretch>
          </a:blipFill>
        </p:spPr>
      </p:sp>
      <p:sp>
        <p:nvSpPr>
          <p:cNvPr id="4" name="TextBox 4"/>
          <p:cNvSpPr txBox="1"/>
          <p:nvPr/>
        </p:nvSpPr>
        <p:spPr>
          <a:xfrm>
            <a:off x="1180476" y="2196067"/>
            <a:ext cx="7845475" cy="3297554"/>
          </a:xfrm>
          <a:prstGeom prst="rect">
            <a:avLst/>
          </a:prstGeom>
        </p:spPr>
        <p:txBody>
          <a:bodyPr lIns="0" tIns="0" rIns="0" bIns="0" rtlCol="0" anchor="t">
            <a:spAutoFit/>
          </a:bodyPr>
          <a:lstStyle/>
          <a:p>
            <a:pPr marL="0" lvl="0" indent="0" algn="ctr">
              <a:lnSpc>
                <a:spcPts val="8820"/>
              </a:lnSpc>
              <a:spcBef>
                <a:spcPct val="0"/>
              </a:spcBef>
            </a:pPr>
            <a:r>
              <a:rPr lang="en-US" sz="6300" b="1" i="1" u="none" strike="noStrike">
                <a:solidFill>
                  <a:srgbClr val="2D3880"/>
                </a:solidFill>
                <a:latin typeface="Cormorant Garamond Bold Italics"/>
                <a:ea typeface="Cormorant Garamond Bold Italics"/>
                <a:cs typeface="Cormorant Garamond Bold Italics"/>
                <a:sym typeface="Cormorant Garamond Bold Italics"/>
              </a:rPr>
              <a:t>Annexe 3 : </a:t>
            </a:r>
          </a:p>
          <a:p>
            <a:pPr marL="0" lvl="0" indent="0" algn="ctr">
              <a:lnSpc>
                <a:spcPts val="8820"/>
              </a:lnSpc>
              <a:spcBef>
                <a:spcPct val="0"/>
              </a:spcBef>
            </a:pPr>
            <a:r>
              <a:rPr lang="en-US" sz="6300" b="1" i="1" u="none" strike="noStrike">
                <a:solidFill>
                  <a:srgbClr val="2D3880"/>
                </a:solidFill>
                <a:latin typeface="Cormorant Garamond Bold Italics"/>
                <a:ea typeface="Cormorant Garamond Bold Italics"/>
                <a:cs typeface="Cormorant Garamond Bold Italics"/>
                <a:sym typeface="Cormorant Garamond Bold Italics"/>
              </a:rPr>
              <a:t>Cycle de Vie d'un Jeton JWT</a:t>
            </a: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80476" y="2196067"/>
            <a:ext cx="7845475" cy="3297554"/>
          </a:xfrm>
          <a:prstGeom prst="rect">
            <a:avLst/>
          </a:prstGeom>
        </p:spPr>
        <p:txBody>
          <a:bodyPr lIns="0" tIns="0" rIns="0" bIns="0" rtlCol="0" anchor="t">
            <a:spAutoFit/>
          </a:bodyPr>
          <a:lstStyle/>
          <a:p>
            <a:pPr marL="0" lvl="0" indent="0" algn="ctr">
              <a:lnSpc>
                <a:spcPts val="8820"/>
              </a:lnSpc>
              <a:spcBef>
                <a:spcPct val="0"/>
              </a:spcBef>
            </a:pPr>
            <a:r>
              <a:rPr lang="en-US" sz="6300" b="1" i="1" u="none" strike="noStrike">
                <a:solidFill>
                  <a:srgbClr val="2D3880"/>
                </a:solidFill>
                <a:latin typeface="Cormorant Garamond Bold Italics"/>
                <a:ea typeface="Cormorant Garamond Bold Italics"/>
                <a:cs typeface="Cormorant Garamond Bold Italics"/>
                <a:sym typeface="Cormorant Garamond Bold Italics"/>
              </a:rPr>
              <a:t>Annexe 4 : </a:t>
            </a:r>
          </a:p>
          <a:p>
            <a:pPr marL="0" lvl="0" indent="0" algn="ctr">
              <a:lnSpc>
                <a:spcPts val="8820"/>
              </a:lnSpc>
              <a:spcBef>
                <a:spcPct val="0"/>
              </a:spcBef>
            </a:pPr>
            <a:r>
              <a:rPr lang="en-US" sz="6300" b="1" i="1" u="none" strike="noStrike">
                <a:solidFill>
                  <a:srgbClr val="2D3880"/>
                </a:solidFill>
                <a:latin typeface="Cormorant Garamond Bold Italics"/>
                <a:ea typeface="Cormorant Garamond Bold Italics"/>
                <a:cs typeface="Cormorant Garamond Bold Italics"/>
                <a:sym typeface="Cormorant Garamond Bold Italics"/>
              </a:rPr>
              <a:t>Extrait de Code </a:t>
            </a:r>
          </a:p>
          <a:p>
            <a:pPr marL="0" lvl="0" indent="0" algn="ctr">
              <a:lnSpc>
                <a:spcPts val="8820"/>
              </a:lnSpc>
              <a:spcBef>
                <a:spcPct val="0"/>
              </a:spcBef>
            </a:pPr>
            <a:r>
              <a:rPr lang="en-US" sz="6300" b="1" i="1" u="none" strike="noStrike">
                <a:solidFill>
                  <a:srgbClr val="2D3880"/>
                </a:solidFill>
                <a:latin typeface="Cormorant Garamond Bold Italics"/>
                <a:ea typeface="Cormorant Garamond Bold Italics"/>
                <a:cs typeface="Cormorant Garamond Bold Italics"/>
                <a:sym typeface="Cormorant Garamond Bold Italics"/>
              </a:rPr>
              <a:t> JwtHandshakeInterceptor</a:t>
            </a:r>
          </a:p>
        </p:txBody>
      </p:sp>
      <p:grpSp>
        <p:nvGrpSpPr>
          <p:cNvPr id="4" name="Group 4"/>
          <p:cNvGrpSpPr/>
          <p:nvPr/>
        </p:nvGrpSpPr>
        <p:grpSpPr>
          <a:xfrm>
            <a:off x="9889130" y="1028700"/>
            <a:ext cx="7370170" cy="8203229"/>
            <a:chOff x="0" y="0"/>
            <a:chExt cx="9826894" cy="10937638"/>
          </a:xfrm>
        </p:grpSpPr>
        <p:grpSp>
          <p:nvGrpSpPr>
            <p:cNvPr id="5" name="Group 5"/>
            <p:cNvGrpSpPr/>
            <p:nvPr/>
          </p:nvGrpSpPr>
          <p:grpSpPr>
            <a:xfrm>
              <a:off x="0" y="0"/>
              <a:ext cx="9826894" cy="10937638"/>
              <a:chOff x="0" y="0"/>
              <a:chExt cx="1941115" cy="2160521"/>
            </a:xfrm>
          </p:grpSpPr>
          <p:sp>
            <p:nvSpPr>
              <p:cNvPr id="6" name="Freeform 6"/>
              <p:cNvSpPr/>
              <p:nvPr/>
            </p:nvSpPr>
            <p:spPr>
              <a:xfrm>
                <a:off x="0" y="0"/>
                <a:ext cx="1941115" cy="2160521"/>
              </a:xfrm>
              <a:custGeom>
                <a:avLst/>
                <a:gdLst/>
                <a:ahLst/>
                <a:cxnLst/>
                <a:rect l="l" t="t" r="r" b="b"/>
                <a:pathLst>
                  <a:path w="1941115" h="2160521">
                    <a:moveTo>
                      <a:pt x="0" y="0"/>
                    </a:moveTo>
                    <a:lnTo>
                      <a:pt x="1941115" y="0"/>
                    </a:lnTo>
                    <a:lnTo>
                      <a:pt x="1941115" y="2160521"/>
                    </a:lnTo>
                    <a:lnTo>
                      <a:pt x="0" y="2160521"/>
                    </a:lnTo>
                    <a:close/>
                  </a:path>
                </a:pathLst>
              </a:custGeom>
              <a:solidFill>
                <a:srgbClr val="CBCBEB"/>
              </a:solidFill>
            </p:spPr>
          </p:sp>
          <p:sp>
            <p:nvSpPr>
              <p:cNvPr id="7" name="TextBox 7"/>
              <p:cNvSpPr txBox="1"/>
              <p:nvPr/>
            </p:nvSpPr>
            <p:spPr>
              <a:xfrm>
                <a:off x="0" y="-47625"/>
                <a:ext cx="1941115" cy="2208146"/>
              </a:xfrm>
              <a:prstGeom prst="rect">
                <a:avLst/>
              </a:prstGeom>
            </p:spPr>
            <p:txBody>
              <a:bodyPr lIns="50800" tIns="50800" rIns="50800" bIns="50800" rtlCol="0" anchor="ctr"/>
              <a:lstStyle/>
              <a:p>
                <a:pPr algn="ctr">
                  <a:lnSpc>
                    <a:spcPts val="3012"/>
                  </a:lnSpc>
                </a:pPr>
                <a:endParaRPr/>
              </a:p>
            </p:txBody>
          </p:sp>
        </p:grpSp>
        <p:sp>
          <p:nvSpPr>
            <p:cNvPr id="8" name="TextBox 8"/>
            <p:cNvSpPr txBox="1"/>
            <p:nvPr/>
          </p:nvSpPr>
          <p:spPr>
            <a:xfrm>
              <a:off x="736600" y="1751965"/>
              <a:ext cx="8646720" cy="9142941"/>
            </a:xfrm>
            <a:prstGeom prst="rect">
              <a:avLst/>
            </a:prstGeom>
          </p:spPr>
          <p:txBody>
            <a:bodyPr lIns="0" tIns="0" rIns="0" bIns="0" rtlCol="0" anchor="t">
              <a:spAutoFit/>
            </a:bodyPr>
            <a:lstStyle/>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@Component</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public class JwtHandshakeInterceptor implements HandshakeInterceptor {</a:t>
              </a:r>
            </a:p>
            <a:p>
              <a:pPr algn="l">
                <a:lnSpc>
                  <a:spcPts val="2100"/>
                </a:lnSpc>
              </a:pPr>
              <a:endParaRPr lang="en-US" sz="1500">
                <a:solidFill>
                  <a:srgbClr val="2D3880"/>
                </a:solidFill>
                <a:latin typeface="Copperplate Gothic 29 BC Bold"/>
                <a:ea typeface="Copperplate Gothic 29 BC Bold"/>
                <a:cs typeface="Copperplate Gothic 29 BC Bold"/>
                <a:sym typeface="Copperplate Gothic 29 BC Bold"/>
              </a:endParaRP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@Autowired</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private JwtUtil jwtUtil;</a:t>
              </a:r>
            </a:p>
            <a:p>
              <a:pPr algn="l">
                <a:lnSpc>
                  <a:spcPts val="2100"/>
                </a:lnSpc>
              </a:pPr>
              <a:endParaRPr lang="en-US" sz="1500">
                <a:solidFill>
                  <a:srgbClr val="2D3880"/>
                </a:solidFill>
                <a:latin typeface="Copperplate Gothic 29 BC Bold"/>
                <a:ea typeface="Copperplate Gothic 29 BC Bold"/>
                <a:cs typeface="Copperplate Gothic 29 BC Bold"/>
                <a:sym typeface="Copperplate Gothic 29 BC Bold"/>
              </a:endParaRP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@Override</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public boolean beforeHandshake(ServerHttpRequest request, </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ServerHttpResponse response, </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WebSocketHandler wsHandler, </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Map&lt;String, Object&gt; attributes) {</a:t>
              </a:r>
            </a:p>
            <a:p>
              <a:pPr algn="l">
                <a:lnSpc>
                  <a:spcPts val="2100"/>
                </a:lnSpc>
              </a:pPr>
              <a:endParaRPr lang="en-US" sz="1500">
                <a:solidFill>
                  <a:srgbClr val="2D3880"/>
                </a:solidFill>
                <a:latin typeface="Copperplate Gothic 29 BC Bold"/>
                <a:ea typeface="Copperplate Gothic 29 BC Bold"/>
                <a:cs typeface="Copperplate Gothic 29 BC Bold"/>
                <a:sym typeface="Copperplate Gothic 29 BC Bold"/>
              </a:endParaRP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 1. Extraire le token des paramètres de requête</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String token = getTokenFromRequest(request);</a:t>
              </a:r>
            </a:p>
            <a:p>
              <a:pPr algn="l">
                <a:lnSpc>
                  <a:spcPts val="2100"/>
                </a:lnSpc>
              </a:pPr>
              <a:endParaRPr lang="en-US" sz="1500">
                <a:solidFill>
                  <a:srgbClr val="2D3880"/>
                </a:solidFill>
                <a:latin typeface="Copperplate Gothic 29 BC Bold"/>
                <a:ea typeface="Copperplate Gothic 29 BC Bold"/>
                <a:cs typeface="Copperplate Gothic 29 BC Bold"/>
                <a:sym typeface="Copperplate Gothic 29 BC Bold"/>
              </a:endParaRP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 2. Valider le token en utilisant JwtUtil</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if (token != null &amp;&amp; jwtUtil.validateToken(token)) {</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String username = jwtUtil.extractUsername(token);</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attributes.put("username", username);</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return true; // Authorize handshake</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response.setStatusCode(HttpStatus.UNAUTHORIZED);</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return false; // Reject handshake</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a:t>
              </a:r>
            </a:p>
            <a:p>
              <a:pPr algn="l">
                <a:lnSpc>
                  <a:spcPts val="2100"/>
                </a:lnSpc>
              </a:pPr>
              <a:r>
                <a:rPr lang="en-US" sz="1500">
                  <a:solidFill>
                    <a:srgbClr val="2D3880"/>
                  </a:solidFill>
                  <a:latin typeface="Copperplate Gothic 29 BC Bold"/>
                  <a:ea typeface="Copperplate Gothic 29 BC Bold"/>
                  <a:cs typeface="Copperplate Gothic 29 BC Bold"/>
                  <a:sym typeface="Copperplate Gothic 29 BC Bold"/>
                </a:rPr>
                <a:t>    // ... afterHandshake method ...</a:t>
              </a:r>
            </a:p>
            <a:p>
              <a:pPr marL="0" lvl="0" indent="0" algn="l">
                <a:lnSpc>
                  <a:spcPts val="1400"/>
                </a:lnSpc>
                <a:spcBef>
                  <a:spcPct val="0"/>
                </a:spcBef>
              </a:pPr>
              <a:r>
                <a:rPr lang="en-US" sz="1000">
                  <a:solidFill>
                    <a:srgbClr val="2D3880"/>
                  </a:solidFill>
                  <a:latin typeface="Copperplate Gothic 29 BC Bold"/>
                  <a:ea typeface="Copperplate Gothic 29 BC Bold"/>
                  <a:cs typeface="Copperplate Gothic 29 BC Bold"/>
                  <a:sym typeface="Copperplate Gothic 29 BC Bold"/>
                </a:rPr>
                <a:t>}</a:t>
              </a:r>
            </a:p>
          </p:txBody>
        </p:sp>
        <p:sp>
          <p:nvSpPr>
            <p:cNvPr id="9" name="TextBox 9"/>
            <p:cNvSpPr txBox="1"/>
            <p:nvPr/>
          </p:nvSpPr>
          <p:spPr>
            <a:xfrm>
              <a:off x="736600" y="636668"/>
              <a:ext cx="8259619" cy="534670"/>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2D3880"/>
                  </a:solidFill>
                  <a:latin typeface="Glacial Indifference Bold"/>
                  <a:ea typeface="Glacial Indifference Bold"/>
                  <a:cs typeface="Glacial Indifference Bold"/>
                  <a:sym typeface="Glacial Indifference Bold"/>
                </a:rPr>
                <a:t>Code de l'Intercepteur WebSocket</a:t>
              </a:r>
            </a:p>
          </p:txBody>
        </p:sp>
      </p:gr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4989397" y="2364326"/>
            <a:ext cx="11785512" cy="6370369"/>
          </a:xfrm>
          <a:custGeom>
            <a:avLst/>
            <a:gdLst/>
            <a:ahLst/>
            <a:cxnLst/>
            <a:rect l="l" t="t" r="r" b="b"/>
            <a:pathLst>
              <a:path w="11785512" h="6370369">
                <a:moveTo>
                  <a:pt x="0" y="0"/>
                </a:moveTo>
                <a:lnTo>
                  <a:pt x="11785512" y="0"/>
                </a:lnTo>
                <a:lnTo>
                  <a:pt x="11785512" y="6370369"/>
                </a:lnTo>
                <a:lnTo>
                  <a:pt x="0" y="6370369"/>
                </a:lnTo>
                <a:lnTo>
                  <a:pt x="0" y="0"/>
                </a:lnTo>
                <a:close/>
              </a:path>
            </a:pathLst>
          </a:custGeom>
          <a:blipFill>
            <a:blip r:embed="rId5"/>
            <a:stretch>
              <a:fillRect/>
            </a:stretch>
          </a:blipFill>
        </p:spPr>
      </p:sp>
      <p:sp>
        <p:nvSpPr>
          <p:cNvPr id="4" name="TextBox 4"/>
          <p:cNvSpPr txBox="1"/>
          <p:nvPr/>
        </p:nvSpPr>
        <p:spPr>
          <a:xfrm>
            <a:off x="1298525" y="644575"/>
            <a:ext cx="16230600" cy="1068704"/>
          </a:xfrm>
          <a:prstGeom prst="rect">
            <a:avLst/>
          </a:prstGeom>
        </p:spPr>
        <p:txBody>
          <a:bodyPr lIns="0" tIns="0" rIns="0" bIns="0" rtlCol="0" anchor="t">
            <a:spAutoFit/>
          </a:bodyPr>
          <a:lstStyle/>
          <a:p>
            <a:pPr marL="0" lvl="0" indent="0" algn="ctr">
              <a:lnSpc>
                <a:spcPts val="8820"/>
              </a:lnSpc>
              <a:spcBef>
                <a:spcPct val="0"/>
              </a:spcBef>
            </a:pPr>
            <a:r>
              <a:rPr lang="en-US" sz="6300" b="1" i="1" u="none" strike="noStrike">
                <a:solidFill>
                  <a:srgbClr val="2D3880"/>
                </a:solidFill>
                <a:latin typeface="Cormorant Garamond Bold Italics"/>
                <a:ea typeface="Cormorant Garamond Bold Italics"/>
                <a:cs typeface="Cormorant Garamond Bold Italics"/>
                <a:sym typeface="Cormorant Garamond Bold Italics"/>
              </a:rPr>
              <a:t>Annexe 5 : Pipeline CI/CD Jenkins - Exécution Réussie</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4450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8000358" y="1971818"/>
            <a:ext cx="6522017" cy="4114800"/>
          </a:xfrm>
          <a:custGeom>
            <a:avLst/>
            <a:gdLst/>
            <a:ahLst/>
            <a:cxnLst/>
            <a:rect l="l" t="t" r="r" b="b"/>
            <a:pathLst>
              <a:path w="6522017" h="4114800">
                <a:moveTo>
                  <a:pt x="0" y="0"/>
                </a:moveTo>
                <a:lnTo>
                  <a:pt x="6522017" y="0"/>
                </a:lnTo>
                <a:lnTo>
                  <a:pt x="6522017" y="4114800"/>
                </a:lnTo>
                <a:lnTo>
                  <a:pt x="0" y="4114800"/>
                </a:lnTo>
                <a:lnTo>
                  <a:pt x="0" y="0"/>
                </a:lnTo>
                <a:close/>
              </a:path>
            </a:pathLst>
          </a:custGeom>
          <a:blipFill>
            <a:blip r:embed="rId5">
              <a:alphaModFix amt="39000"/>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028700" y="1000125"/>
            <a:ext cx="5520700" cy="814705"/>
          </a:xfrm>
          <a:prstGeom prst="rect">
            <a:avLst/>
          </a:prstGeom>
        </p:spPr>
        <p:txBody>
          <a:bodyPr lIns="0" tIns="0" rIns="0" bIns="0" rtlCol="0" anchor="t">
            <a:spAutoFit/>
          </a:bodyPr>
          <a:lstStyle/>
          <a:p>
            <a:pPr marL="0" lvl="0" indent="0" algn="l">
              <a:lnSpc>
                <a:spcPts val="6500"/>
              </a:lnSpc>
            </a:pPr>
            <a:r>
              <a:rPr lang="en-US" sz="5200" b="1" i="1">
                <a:solidFill>
                  <a:srgbClr val="2D3880"/>
                </a:solidFill>
                <a:latin typeface="Cormorant Garamond Bold Italics"/>
                <a:ea typeface="Cormorant Garamond Bold Italics"/>
                <a:cs typeface="Cormorant Garamond Bold Italics"/>
                <a:sym typeface="Cormorant Garamond Bold Italics"/>
              </a:rPr>
              <a:t>Défi collaboratif</a:t>
            </a:r>
          </a:p>
        </p:txBody>
      </p:sp>
      <p:sp>
        <p:nvSpPr>
          <p:cNvPr id="5" name="TextBox 5"/>
          <p:cNvSpPr txBox="1"/>
          <p:nvPr/>
        </p:nvSpPr>
        <p:spPr>
          <a:xfrm>
            <a:off x="1028700" y="2255451"/>
            <a:ext cx="7114797" cy="2641600"/>
          </a:xfrm>
          <a:prstGeom prst="rect">
            <a:avLst/>
          </a:prstGeom>
        </p:spPr>
        <p:txBody>
          <a:bodyPr lIns="0" tIns="0" rIns="0" bIns="0" rtlCol="0" anchor="t">
            <a:spAutoFit/>
          </a:bodyPr>
          <a:lstStyle/>
          <a:p>
            <a:pPr algn="l">
              <a:lnSpc>
                <a:spcPts val="4079"/>
              </a:lnSpc>
            </a:pPr>
            <a:r>
              <a:rPr lang="en-US" sz="2400" b="1">
                <a:solidFill>
                  <a:srgbClr val="2D3880"/>
                </a:solidFill>
                <a:latin typeface="Glacial Indifference Bold"/>
                <a:ea typeface="Glacial Indifference Bold"/>
                <a:cs typeface="Glacial Indifference Bold"/>
                <a:sym typeface="Glacial Indifference Bold"/>
              </a:rPr>
              <a:t>Constat Initial</a:t>
            </a:r>
          </a:p>
          <a:p>
            <a:pPr marL="431802" lvl="1" indent="-215901" algn="l">
              <a:lnSpc>
                <a:spcPts val="3400"/>
              </a:lnSpc>
              <a:buFont typeface="Arial"/>
              <a:buChar char="•"/>
            </a:pPr>
            <a:r>
              <a:rPr lang="en-US" sz="2000">
                <a:solidFill>
                  <a:srgbClr val="2D3880"/>
                </a:solidFill>
                <a:latin typeface="Glacial Indifference"/>
                <a:ea typeface="Glacial Indifference"/>
                <a:cs typeface="Glacial Indifference"/>
                <a:sym typeface="Glacial Indifference"/>
              </a:rPr>
              <a:t>Talents invisibles : Compétences transverses méconnues</a:t>
            </a:r>
          </a:p>
          <a:p>
            <a:pPr marL="431802" lvl="1" indent="-215901" algn="l">
              <a:lnSpc>
                <a:spcPts val="3400"/>
              </a:lnSpc>
              <a:buFont typeface="Arial"/>
              <a:buChar char="•"/>
            </a:pPr>
            <a:r>
              <a:rPr lang="en-US" sz="2000">
                <a:solidFill>
                  <a:srgbClr val="2D3880"/>
                </a:solidFill>
                <a:latin typeface="Glacial Indifference"/>
                <a:ea typeface="Glacial Indifference"/>
                <a:cs typeface="Glacial Indifference"/>
                <a:sym typeface="Glacial Indifference"/>
              </a:rPr>
              <a:t>Silos organisationnels : Pas de ponts entre équipes</a:t>
            </a:r>
          </a:p>
          <a:p>
            <a:pPr marL="431802" lvl="1" indent="-215901" algn="l">
              <a:lnSpc>
                <a:spcPts val="3400"/>
              </a:lnSpc>
              <a:buFont typeface="Arial"/>
              <a:buChar char="•"/>
            </a:pPr>
            <a:r>
              <a:rPr lang="en-US" sz="2000">
                <a:solidFill>
                  <a:srgbClr val="2D3880"/>
                </a:solidFill>
                <a:latin typeface="Glacial Indifference"/>
                <a:ea typeface="Glacial Indifference"/>
                <a:cs typeface="Glacial Indifference"/>
                <a:sym typeface="Glacial Indifference"/>
              </a:rPr>
              <a:t>Outils inadaptés: Email/Réunions = collaboration formelle</a:t>
            </a:r>
          </a:p>
          <a:p>
            <a:pPr marL="431802" lvl="1" indent="-215901" algn="l">
              <a:lnSpc>
                <a:spcPts val="3400"/>
              </a:lnSpc>
              <a:buFont typeface="Arial"/>
              <a:buChar char="•"/>
            </a:pPr>
            <a:r>
              <a:rPr lang="en-US" sz="2000">
                <a:solidFill>
                  <a:srgbClr val="2D3880"/>
                </a:solidFill>
                <a:latin typeface="Glacial Indifference"/>
                <a:ea typeface="Glacial Indifference"/>
                <a:cs typeface="Glacial Indifference"/>
                <a:sym typeface="Glacial Indifference"/>
              </a:rPr>
              <a:t>Opportunités perdues  : Innovation, mentorat, projets pluridisciplinaires</a:t>
            </a:r>
          </a:p>
        </p:txBody>
      </p:sp>
      <p:sp>
        <p:nvSpPr>
          <p:cNvPr id="6" name="TextBox 6"/>
          <p:cNvSpPr txBox="1"/>
          <p:nvPr/>
        </p:nvSpPr>
        <p:spPr>
          <a:xfrm>
            <a:off x="1028700" y="5184814"/>
            <a:ext cx="7114797" cy="1784350"/>
          </a:xfrm>
          <a:prstGeom prst="rect">
            <a:avLst/>
          </a:prstGeom>
        </p:spPr>
        <p:txBody>
          <a:bodyPr lIns="0" tIns="0" rIns="0" bIns="0" rtlCol="0" anchor="t">
            <a:spAutoFit/>
          </a:bodyPr>
          <a:lstStyle/>
          <a:p>
            <a:pPr algn="l">
              <a:lnSpc>
                <a:spcPts val="4079"/>
              </a:lnSpc>
            </a:pPr>
            <a:r>
              <a:rPr lang="en-US" sz="2400" b="1">
                <a:solidFill>
                  <a:srgbClr val="2D3880"/>
                </a:solidFill>
                <a:latin typeface="Glacial Indifference Bold"/>
                <a:ea typeface="Glacial Indifference Bold"/>
                <a:cs typeface="Glacial Indifference Bold"/>
                <a:sym typeface="Glacial Indifference Bold"/>
              </a:rPr>
              <a:t> Impact Business</a:t>
            </a:r>
          </a:p>
          <a:p>
            <a:pPr marL="431802" lvl="1" indent="-215901" algn="l">
              <a:lnSpc>
                <a:spcPts val="3400"/>
              </a:lnSpc>
              <a:buFont typeface="Arial"/>
              <a:buChar char="•"/>
            </a:pPr>
            <a:r>
              <a:rPr lang="en-US" sz="2000">
                <a:solidFill>
                  <a:srgbClr val="2D3880"/>
                </a:solidFill>
                <a:latin typeface="Glacial Indifference"/>
                <a:ea typeface="Glacial Indifference"/>
                <a:cs typeface="Glacial Indifference"/>
                <a:sym typeface="Glacial Indifference"/>
              </a:rPr>
              <a:t>Baisse d'engagement des collaborateurs</a:t>
            </a:r>
          </a:p>
          <a:p>
            <a:pPr marL="431802" lvl="1" indent="-215901" algn="l">
              <a:lnSpc>
                <a:spcPts val="3400"/>
              </a:lnSpc>
              <a:buFont typeface="Arial"/>
              <a:buChar char="•"/>
            </a:pPr>
            <a:r>
              <a:rPr lang="en-US" sz="2000">
                <a:solidFill>
                  <a:srgbClr val="2D3880"/>
                </a:solidFill>
                <a:latin typeface="Glacial Indifference"/>
                <a:ea typeface="Glacial Indifference"/>
                <a:cs typeface="Glacial Indifference"/>
                <a:sym typeface="Glacial Indifference"/>
              </a:rPr>
              <a:t>Ralentissement de l'innovation interne</a:t>
            </a:r>
          </a:p>
          <a:p>
            <a:pPr marL="431802" lvl="1" indent="-215901" algn="l">
              <a:lnSpc>
                <a:spcPts val="3400"/>
              </a:lnSpc>
              <a:buFont typeface="Arial"/>
              <a:buChar char="•"/>
            </a:pPr>
            <a:r>
              <a:rPr lang="en-US" sz="2000">
                <a:solidFill>
                  <a:srgbClr val="2D3880"/>
                </a:solidFill>
                <a:latin typeface="Glacial Indifference"/>
                <a:ea typeface="Glacial Indifference"/>
                <a:cs typeface="Glacial Indifference"/>
                <a:sym typeface="Glacial Indifference"/>
              </a:rPr>
              <a:t>Sous-exploitation des compétences existantes</a:t>
            </a:r>
          </a:p>
        </p:txBody>
      </p:sp>
      <p:sp>
        <p:nvSpPr>
          <p:cNvPr id="7" name="TextBox 7"/>
          <p:cNvSpPr txBox="1"/>
          <p:nvPr/>
        </p:nvSpPr>
        <p:spPr>
          <a:xfrm>
            <a:off x="1028700" y="7473950"/>
            <a:ext cx="7114797" cy="1784350"/>
          </a:xfrm>
          <a:prstGeom prst="rect">
            <a:avLst/>
          </a:prstGeom>
        </p:spPr>
        <p:txBody>
          <a:bodyPr lIns="0" tIns="0" rIns="0" bIns="0" rtlCol="0" anchor="t">
            <a:spAutoFit/>
          </a:bodyPr>
          <a:lstStyle/>
          <a:p>
            <a:pPr algn="l">
              <a:lnSpc>
                <a:spcPts val="4079"/>
              </a:lnSpc>
            </a:pPr>
            <a:r>
              <a:rPr lang="en-US" sz="2400" b="1">
                <a:solidFill>
                  <a:srgbClr val="2D3880"/>
                </a:solidFill>
                <a:latin typeface="Glacial Indifference Bold"/>
                <a:ea typeface="Glacial Indifference Bold"/>
                <a:cs typeface="Glacial Indifference Bold"/>
                <a:sym typeface="Glacial Indifference Bold"/>
              </a:rPr>
              <a:t> Limitations des Solutions Existantes</a:t>
            </a:r>
          </a:p>
          <a:p>
            <a:pPr marL="431802" lvl="1" indent="-215901" algn="l">
              <a:lnSpc>
                <a:spcPts val="3400"/>
              </a:lnSpc>
              <a:buFont typeface="Arial"/>
              <a:buChar char="•"/>
            </a:pPr>
            <a:r>
              <a:rPr lang="en-US" sz="2000">
                <a:solidFill>
                  <a:srgbClr val="2D3880"/>
                </a:solidFill>
                <a:latin typeface="Glacial Indifference"/>
                <a:ea typeface="Glacial Indifference"/>
                <a:cs typeface="Glacial Indifference"/>
                <a:sym typeface="Glacial Indifference"/>
              </a:rPr>
              <a:t>LinkedIn/Facebook : Sécurité données, hors écosystème interne</a:t>
            </a:r>
          </a:p>
          <a:p>
            <a:pPr marL="431802" lvl="1" indent="-215901" algn="l">
              <a:lnSpc>
                <a:spcPts val="3400"/>
              </a:lnSpc>
              <a:buFont typeface="Arial"/>
              <a:buChar char="•"/>
            </a:pPr>
            <a:r>
              <a:rPr lang="en-US" sz="2000">
                <a:solidFill>
                  <a:srgbClr val="2D3880"/>
                </a:solidFill>
                <a:latin typeface="Glacial Indifference"/>
                <a:ea typeface="Glacial Indifference"/>
                <a:cs typeface="Glacial Indifference"/>
                <a:sym typeface="Glacial Indifference"/>
              </a:rPr>
              <a:t>Outils génériques : Non adaptés culture d'entreprise</a:t>
            </a:r>
          </a:p>
        </p:txBody>
      </p:sp>
      <p:grpSp>
        <p:nvGrpSpPr>
          <p:cNvPr id="8" name="Group 8"/>
          <p:cNvGrpSpPr/>
          <p:nvPr/>
        </p:nvGrpSpPr>
        <p:grpSpPr>
          <a:xfrm>
            <a:off x="9144000" y="6147473"/>
            <a:ext cx="7690726" cy="1643381"/>
            <a:chOff x="0" y="0"/>
            <a:chExt cx="2025541" cy="432825"/>
          </a:xfrm>
        </p:grpSpPr>
        <p:sp>
          <p:nvSpPr>
            <p:cNvPr id="9" name="Freeform 9"/>
            <p:cNvSpPr/>
            <p:nvPr/>
          </p:nvSpPr>
          <p:spPr>
            <a:xfrm>
              <a:off x="0" y="0"/>
              <a:ext cx="2025541" cy="432825"/>
            </a:xfrm>
            <a:custGeom>
              <a:avLst/>
              <a:gdLst/>
              <a:ahLst/>
              <a:cxnLst/>
              <a:rect l="l" t="t" r="r" b="b"/>
              <a:pathLst>
                <a:path w="2025541" h="432825">
                  <a:moveTo>
                    <a:pt x="0" y="0"/>
                  </a:moveTo>
                  <a:lnTo>
                    <a:pt x="2025541" y="0"/>
                  </a:lnTo>
                  <a:lnTo>
                    <a:pt x="2025541" y="432825"/>
                  </a:lnTo>
                  <a:lnTo>
                    <a:pt x="0" y="432825"/>
                  </a:lnTo>
                  <a:close/>
                </a:path>
              </a:pathLst>
            </a:custGeom>
            <a:solidFill>
              <a:srgbClr val="CBCBEB"/>
            </a:solidFill>
          </p:spPr>
        </p:sp>
        <p:sp>
          <p:nvSpPr>
            <p:cNvPr id="10" name="TextBox 10"/>
            <p:cNvSpPr txBox="1"/>
            <p:nvPr/>
          </p:nvSpPr>
          <p:spPr>
            <a:xfrm>
              <a:off x="0" y="-47625"/>
              <a:ext cx="2025541" cy="480450"/>
            </a:xfrm>
            <a:prstGeom prst="rect">
              <a:avLst/>
            </a:prstGeom>
          </p:spPr>
          <p:txBody>
            <a:bodyPr lIns="50800" tIns="50800" rIns="50800" bIns="50800" rtlCol="0" anchor="ctr"/>
            <a:lstStyle/>
            <a:p>
              <a:pPr algn="ctr">
                <a:lnSpc>
                  <a:spcPts val="3012"/>
                </a:lnSpc>
              </a:pPr>
              <a:endParaRPr/>
            </a:p>
          </p:txBody>
        </p:sp>
      </p:grpSp>
      <p:sp>
        <p:nvSpPr>
          <p:cNvPr id="11" name="TextBox 11"/>
          <p:cNvSpPr txBox="1"/>
          <p:nvPr/>
        </p:nvSpPr>
        <p:spPr>
          <a:xfrm>
            <a:off x="9896220" y="6215063"/>
            <a:ext cx="6555912" cy="1355725"/>
          </a:xfrm>
          <a:prstGeom prst="rect">
            <a:avLst/>
          </a:prstGeom>
        </p:spPr>
        <p:txBody>
          <a:bodyPr lIns="0" tIns="0" rIns="0" bIns="0" rtlCol="0" anchor="t">
            <a:spAutoFit/>
          </a:bodyPr>
          <a:lstStyle/>
          <a:p>
            <a:pPr algn="l">
              <a:lnSpc>
                <a:spcPts val="4079"/>
              </a:lnSpc>
            </a:pPr>
            <a:r>
              <a:rPr lang="en-US" sz="2400" b="1">
                <a:solidFill>
                  <a:srgbClr val="2D3880"/>
                </a:solidFill>
                <a:latin typeface="Glacial Indifference Bold"/>
                <a:ea typeface="Glacial Indifference Bold"/>
                <a:cs typeface="Glacial Indifference Bold"/>
                <a:sym typeface="Glacial Indifference Bold"/>
              </a:rPr>
              <a:t>Notre Ambition</a:t>
            </a:r>
          </a:p>
          <a:p>
            <a:pPr algn="l">
              <a:lnSpc>
                <a:spcPts val="3400"/>
              </a:lnSpc>
            </a:pPr>
            <a:r>
              <a:rPr lang="en-US" sz="2000">
                <a:solidFill>
                  <a:srgbClr val="2D3880"/>
                </a:solidFill>
                <a:latin typeface="Glacial Indifference"/>
                <a:ea typeface="Glacial Indifference"/>
                <a:cs typeface="Glacial Indifference"/>
                <a:sym typeface="Glacial Indifference"/>
              </a:rPr>
              <a:t>Créer un écosystème digital qui rend les talents visibles </a:t>
            </a:r>
          </a:p>
          <a:p>
            <a:pPr algn="l">
              <a:lnSpc>
                <a:spcPts val="3400"/>
              </a:lnSpc>
            </a:pPr>
            <a:r>
              <a:rPr lang="en-US" sz="2000">
                <a:solidFill>
                  <a:srgbClr val="2D3880"/>
                </a:solidFill>
                <a:latin typeface="Glacial Indifference"/>
                <a:ea typeface="Glacial Indifference"/>
                <a:cs typeface="Glacial Indifference"/>
                <a:sym typeface="Glacial Indifference"/>
              </a:rPr>
              <a:t>et facilite les connexions spontanées entre collaborateurs</a:t>
            </a:r>
          </a:p>
        </p:txBody>
      </p:sp>
      <p:sp>
        <p:nvSpPr>
          <p:cNvPr id="12" name="TextBox 12"/>
          <p:cNvSpPr txBox="1"/>
          <p:nvPr/>
        </p:nvSpPr>
        <p:spPr>
          <a:xfrm>
            <a:off x="16452132" y="8772525"/>
            <a:ext cx="790765"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01/12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44500" y="0"/>
            <a:ext cx="5143500" cy="5143500"/>
          </a:xfrm>
          <a:custGeom>
            <a:avLst/>
            <a:gdLst/>
            <a:ahLst/>
            <a:cxnLst/>
            <a:rect l="l" t="t" r="r" b="b"/>
            <a:pathLst>
              <a:path w="5143500" h="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8325420" y="0"/>
            <a:ext cx="9962580" cy="10287000"/>
            <a:chOff x="0" y="0"/>
            <a:chExt cx="13283440" cy="13716000"/>
          </a:xfrm>
        </p:grpSpPr>
        <p:pic>
          <p:nvPicPr>
            <p:cNvPr id="4" name="Picture 4"/>
            <p:cNvPicPr>
              <a:picLocks noChangeAspect="1"/>
            </p:cNvPicPr>
            <p:nvPr/>
          </p:nvPicPr>
          <p:blipFill>
            <a:blip r:embed="rId5"/>
            <a:srcRect l="23420" r="23420"/>
            <a:stretch>
              <a:fillRect/>
            </a:stretch>
          </p:blipFill>
          <p:spPr>
            <a:xfrm>
              <a:off x="0" y="0"/>
              <a:ext cx="13283440" cy="13716000"/>
            </a:xfrm>
            <a:prstGeom prst="rect">
              <a:avLst/>
            </a:prstGeom>
          </p:spPr>
        </p:pic>
      </p:grpSp>
      <p:sp>
        <p:nvSpPr>
          <p:cNvPr id="5" name="TextBox 5"/>
          <p:cNvSpPr txBox="1"/>
          <p:nvPr/>
        </p:nvSpPr>
        <p:spPr>
          <a:xfrm>
            <a:off x="965237" y="1412201"/>
            <a:ext cx="6878701" cy="1235711"/>
          </a:xfrm>
          <a:prstGeom prst="rect">
            <a:avLst/>
          </a:prstGeom>
        </p:spPr>
        <p:txBody>
          <a:bodyPr lIns="0" tIns="0" rIns="0" bIns="0" rtlCol="0" anchor="t">
            <a:spAutoFit/>
          </a:bodyPr>
          <a:lstStyle/>
          <a:p>
            <a:pPr marL="0" lvl="0" indent="0" algn="ctr">
              <a:lnSpc>
                <a:spcPts val="9874"/>
              </a:lnSpc>
            </a:pPr>
            <a:r>
              <a:rPr lang="en-US" sz="7899" b="1" i="1">
                <a:solidFill>
                  <a:srgbClr val="2D3880"/>
                </a:solidFill>
                <a:latin typeface="Cormorant Garamond Bold Italics"/>
                <a:ea typeface="Cormorant Garamond Bold Italics"/>
                <a:cs typeface="Cormorant Garamond Bold Italics"/>
                <a:sym typeface="Cormorant Garamond Bold Italics"/>
              </a:rPr>
              <a:t>TalentShare  </a:t>
            </a:r>
          </a:p>
        </p:txBody>
      </p:sp>
      <p:sp>
        <p:nvSpPr>
          <p:cNvPr id="6" name="TextBox 6"/>
          <p:cNvSpPr txBox="1"/>
          <p:nvPr/>
        </p:nvSpPr>
        <p:spPr>
          <a:xfrm>
            <a:off x="792603" y="2524087"/>
            <a:ext cx="6987871"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Connecter. Collaborer. Partager</a:t>
            </a:r>
          </a:p>
        </p:txBody>
      </p:sp>
      <p:sp>
        <p:nvSpPr>
          <p:cNvPr id="7" name="TextBox 7"/>
          <p:cNvSpPr txBox="1"/>
          <p:nvPr/>
        </p:nvSpPr>
        <p:spPr>
          <a:xfrm>
            <a:off x="729140" y="3732151"/>
            <a:ext cx="7114797" cy="305752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Création de Groupes autour de centres d'intérêt</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Messagerie instantanée temps réel (WebSocket)</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Sondages interactifs pour les décisions de groupe</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Fil d'actualité multimédia ("Moments")</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Portail d'administration dédié pour la modération</a:t>
            </a:r>
          </a:p>
          <a:p>
            <a:pPr marL="0" lvl="0" indent="0" algn="l">
              <a:lnSpc>
                <a:spcPts val="4079"/>
              </a:lnSpc>
            </a:pPr>
            <a:endParaRPr lang="en-US" sz="2400">
              <a:solidFill>
                <a:srgbClr val="2D3880"/>
              </a:solidFill>
              <a:latin typeface="Glacial Indifference"/>
              <a:ea typeface="Glacial Indifference"/>
              <a:cs typeface="Glacial Indifference"/>
              <a:sym typeface="Glacial Indifference"/>
            </a:endParaRPr>
          </a:p>
        </p:txBody>
      </p:sp>
      <p:sp>
        <p:nvSpPr>
          <p:cNvPr id="8" name="TextBox 8"/>
          <p:cNvSpPr txBox="1"/>
          <p:nvPr/>
        </p:nvSpPr>
        <p:spPr>
          <a:xfrm>
            <a:off x="16415562" y="8772525"/>
            <a:ext cx="827336"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10/12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2542507"/>
            <a:ext cx="11301259" cy="2811188"/>
          </a:xfrm>
          <a:custGeom>
            <a:avLst/>
            <a:gdLst/>
            <a:ahLst/>
            <a:cxnLst/>
            <a:rect l="l" t="t" r="r" b="b"/>
            <a:pathLst>
              <a:path w="11301259" h="2811188">
                <a:moveTo>
                  <a:pt x="0" y="0"/>
                </a:moveTo>
                <a:lnTo>
                  <a:pt x="11301259" y="0"/>
                </a:lnTo>
                <a:lnTo>
                  <a:pt x="11301259" y="2811189"/>
                </a:lnTo>
                <a:lnTo>
                  <a:pt x="0" y="2811189"/>
                </a:lnTo>
                <a:lnTo>
                  <a:pt x="0" y="0"/>
                </a:lnTo>
                <a:close/>
              </a:path>
            </a:pathLst>
          </a:custGeom>
          <a:blipFill>
            <a:blip r:embed="rId5"/>
            <a:stretch>
              <a:fillRect/>
            </a:stretch>
          </a:blipFill>
        </p:spPr>
      </p:sp>
      <p:sp>
        <p:nvSpPr>
          <p:cNvPr id="4" name="TextBox 4"/>
          <p:cNvSpPr txBox="1"/>
          <p:nvPr/>
        </p:nvSpPr>
        <p:spPr>
          <a:xfrm>
            <a:off x="1028700" y="895350"/>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Architecture Technique</a:t>
            </a:r>
          </a:p>
        </p:txBody>
      </p:sp>
      <p:sp>
        <p:nvSpPr>
          <p:cNvPr id="5" name="TextBox 5"/>
          <p:cNvSpPr txBox="1"/>
          <p:nvPr/>
        </p:nvSpPr>
        <p:spPr>
          <a:xfrm>
            <a:off x="4333393" y="5648971"/>
            <a:ext cx="12925907" cy="1958975"/>
          </a:xfrm>
          <a:prstGeom prst="rect">
            <a:avLst/>
          </a:prstGeom>
        </p:spPr>
        <p:txBody>
          <a:bodyPr lIns="0" tIns="0" rIns="0" bIns="0" rtlCol="0" anchor="t">
            <a:spAutoFit/>
          </a:bodyPr>
          <a:lstStyle/>
          <a:p>
            <a:pPr algn="l">
              <a:lnSpc>
                <a:spcPts val="3910"/>
              </a:lnSpc>
            </a:pPr>
            <a:r>
              <a:rPr lang="en-US" sz="2300" b="1">
                <a:solidFill>
                  <a:srgbClr val="2D3880"/>
                </a:solidFill>
                <a:latin typeface="Glacial Indifference Bold"/>
                <a:ea typeface="Glacial Indifference Bold"/>
                <a:cs typeface="Glacial Indifference Bold"/>
                <a:sym typeface="Glacial Indifference Bold"/>
              </a:rPr>
              <a:t>Stack Technique : </a:t>
            </a:r>
          </a:p>
          <a:p>
            <a:pPr marL="496571" lvl="1" indent="-248285" algn="l">
              <a:lnSpc>
                <a:spcPts val="3910"/>
              </a:lnSpc>
              <a:buFont typeface="Arial"/>
              <a:buChar char="•"/>
            </a:pPr>
            <a:r>
              <a:rPr lang="en-US" sz="2300">
                <a:solidFill>
                  <a:srgbClr val="2D3880"/>
                </a:solidFill>
                <a:latin typeface="Glacial Indifference"/>
                <a:ea typeface="Glacial Indifference"/>
                <a:cs typeface="Glacial Indifference"/>
                <a:sym typeface="Glacial Indifference"/>
              </a:rPr>
              <a:t>Frontend :  Angular (Framework), PrimeNG (UI Components), Tailwind CSS (Styling)</a:t>
            </a:r>
          </a:p>
          <a:p>
            <a:pPr marL="496571" lvl="1" indent="-248285" algn="l">
              <a:lnSpc>
                <a:spcPts val="3910"/>
              </a:lnSpc>
              <a:buFont typeface="Arial"/>
              <a:buChar char="•"/>
            </a:pPr>
            <a:r>
              <a:rPr lang="en-US" sz="2300">
                <a:solidFill>
                  <a:srgbClr val="2D3880"/>
                </a:solidFill>
                <a:latin typeface="Glacial Indifference"/>
                <a:ea typeface="Glacial Indifference"/>
                <a:cs typeface="Glacial Indifference"/>
                <a:sym typeface="Glacial Indifference"/>
              </a:rPr>
              <a:t>Backend : Spring Boot (Framework), Spring Security, JWT (Authentification)</a:t>
            </a:r>
          </a:p>
          <a:p>
            <a:pPr marL="496571" lvl="1" indent="-248285" algn="l">
              <a:lnSpc>
                <a:spcPts val="3910"/>
              </a:lnSpc>
              <a:buFont typeface="Arial"/>
              <a:buChar char="•"/>
            </a:pPr>
            <a:r>
              <a:rPr lang="en-US" sz="2300">
                <a:solidFill>
                  <a:srgbClr val="2D3880"/>
                </a:solidFill>
                <a:latin typeface="Glacial Indifference"/>
                <a:ea typeface="Glacial Indifference"/>
                <a:cs typeface="Glacial Indifference"/>
                <a:sym typeface="Glacial Indifference"/>
              </a:rPr>
              <a:t>Stockage : PostgreSQL (Base de données relationnelle), MinIO (Stockage objet compatible S3)</a:t>
            </a:r>
          </a:p>
        </p:txBody>
      </p:sp>
      <p:sp>
        <p:nvSpPr>
          <p:cNvPr id="6" name="TextBox 6"/>
          <p:cNvSpPr txBox="1"/>
          <p:nvPr/>
        </p:nvSpPr>
        <p:spPr>
          <a:xfrm>
            <a:off x="16363166" y="8772525"/>
            <a:ext cx="879731"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02/12</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5175587" y="1401943"/>
            <a:ext cx="12083713" cy="8451933"/>
          </a:xfrm>
          <a:custGeom>
            <a:avLst/>
            <a:gdLst/>
            <a:ahLst/>
            <a:cxnLst/>
            <a:rect l="l" t="t" r="r" b="b"/>
            <a:pathLst>
              <a:path w="12083713" h="8451933">
                <a:moveTo>
                  <a:pt x="0" y="0"/>
                </a:moveTo>
                <a:lnTo>
                  <a:pt x="12083713" y="0"/>
                </a:lnTo>
                <a:lnTo>
                  <a:pt x="12083713" y="8451933"/>
                </a:lnTo>
                <a:lnTo>
                  <a:pt x="0" y="8451933"/>
                </a:lnTo>
                <a:lnTo>
                  <a:pt x="0" y="0"/>
                </a:lnTo>
                <a:close/>
              </a:path>
            </a:pathLst>
          </a:custGeom>
          <a:blipFill>
            <a:blip r:embed="rId5"/>
            <a:stretch>
              <a:fillRect l="-2062" t="-12947" b="-6341"/>
            </a:stretch>
          </a:blipFill>
        </p:spPr>
      </p:sp>
      <p:sp>
        <p:nvSpPr>
          <p:cNvPr id="4" name="TextBox 4"/>
          <p:cNvSpPr txBox="1"/>
          <p:nvPr/>
        </p:nvSpPr>
        <p:spPr>
          <a:xfrm>
            <a:off x="1028700" y="895350"/>
            <a:ext cx="5560632" cy="250317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Méthodologie &amp; Planification</a:t>
            </a:r>
          </a:p>
        </p:txBody>
      </p:sp>
      <p:sp>
        <p:nvSpPr>
          <p:cNvPr id="5" name="TextBox 5"/>
          <p:cNvSpPr txBox="1"/>
          <p:nvPr/>
        </p:nvSpPr>
        <p:spPr>
          <a:xfrm>
            <a:off x="1028700" y="4484221"/>
            <a:ext cx="5251243" cy="25431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Sprints de 2 semaines</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Revues régulières avec l'encadrant</a:t>
            </a:r>
          </a:p>
          <a:p>
            <a:pPr marL="518160" lvl="1" indent="-259080" algn="l">
              <a:lnSpc>
                <a:spcPts val="4079"/>
              </a:lnSpc>
              <a:buFont typeface="Arial"/>
              <a:buChar char="•"/>
            </a:pPr>
            <a:r>
              <a:rPr lang="en-US" sz="2400">
                <a:solidFill>
                  <a:srgbClr val="2D3880"/>
                </a:solidFill>
                <a:latin typeface="Glacial Indifference"/>
                <a:ea typeface="Glacial Indifference"/>
                <a:cs typeface="Glacial Indifference"/>
                <a:sym typeface="Glacial Indifference"/>
              </a:rPr>
              <a:t>Tableaux Trello pour suivi des tâches</a:t>
            </a:r>
          </a:p>
          <a:p>
            <a:pPr marL="0" lvl="0" indent="0" algn="l">
              <a:lnSpc>
                <a:spcPts val="4079"/>
              </a:lnSpc>
            </a:pPr>
            <a:endParaRPr lang="en-US" sz="2400">
              <a:solidFill>
                <a:srgbClr val="2D3880"/>
              </a:solidFill>
              <a:latin typeface="Glacial Indifference"/>
              <a:ea typeface="Glacial Indifference"/>
              <a:cs typeface="Glacial Indifference"/>
              <a:sym typeface="Glacial Indifference"/>
            </a:endParaRPr>
          </a:p>
        </p:txBody>
      </p:sp>
      <p:sp>
        <p:nvSpPr>
          <p:cNvPr id="6" name="TextBox 6"/>
          <p:cNvSpPr txBox="1"/>
          <p:nvPr/>
        </p:nvSpPr>
        <p:spPr>
          <a:xfrm>
            <a:off x="1028700" y="3967276"/>
            <a:ext cx="5251243" cy="485775"/>
          </a:xfrm>
          <a:prstGeom prst="rect">
            <a:avLst/>
          </a:prstGeom>
        </p:spPr>
        <p:txBody>
          <a:bodyPr lIns="0" tIns="0" rIns="0" bIns="0" rtlCol="0" anchor="t">
            <a:spAutoFit/>
          </a:bodyPr>
          <a:lstStyle/>
          <a:p>
            <a:pPr marL="0" lvl="0" indent="0" algn="l">
              <a:lnSpc>
                <a:spcPts val="4079"/>
              </a:lnSpc>
            </a:pPr>
            <a:r>
              <a:rPr lang="en-US" sz="2400" b="1">
                <a:solidFill>
                  <a:srgbClr val="2D3880"/>
                </a:solidFill>
                <a:latin typeface="Glacial Indifference Bold"/>
                <a:ea typeface="Glacial Indifference Bold"/>
                <a:cs typeface="Glacial Indifference Bold"/>
                <a:sym typeface="Glacial Indifference Bold"/>
              </a:rPr>
              <a:t>Approche Agile :</a:t>
            </a:r>
          </a:p>
        </p:txBody>
      </p:sp>
      <p:sp>
        <p:nvSpPr>
          <p:cNvPr id="7" name="TextBox 7"/>
          <p:cNvSpPr txBox="1"/>
          <p:nvPr/>
        </p:nvSpPr>
        <p:spPr>
          <a:xfrm rot="-75903">
            <a:off x="13170309" y="6877605"/>
            <a:ext cx="3193830" cy="485775"/>
          </a:xfrm>
          <a:prstGeom prst="rect">
            <a:avLst/>
          </a:prstGeom>
        </p:spPr>
        <p:txBody>
          <a:bodyPr lIns="0" tIns="0" rIns="0" bIns="0" rtlCol="0" anchor="t">
            <a:spAutoFit/>
          </a:bodyPr>
          <a:lstStyle/>
          <a:p>
            <a:pPr marL="0" lvl="0" indent="0" algn="l">
              <a:lnSpc>
                <a:spcPts val="4079"/>
              </a:lnSpc>
            </a:pPr>
            <a:r>
              <a:rPr lang="en-US" sz="2400" b="1">
                <a:solidFill>
                  <a:srgbClr val="2D3880"/>
                </a:solidFill>
                <a:latin typeface="Glacial Indifference Bold"/>
                <a:ea typeface="Glacial Indifference Bold"/>
                <a:cs typeface="Glacial Indifference Bold"/>
                <a:sym typeface="Glacial Indifference Bold"/>
              </a:rPr>
              <a:t>Roadmap des Sprints</a:t>
            </a:r>
          </a:p>
        </p:txBody>
      </p:sp>
      <p:sp>
        <p:nvSpPr>
          <p:cNvPr id="8" name="TextBox 8"/>
          <p:cNvSpPr txBox="1"/>
          <p:nvPr/>
        </p:nvSpPr>
        <p:spPr>
          <a:xfrm>
            <a:off x="16369112" y="8772525"/>
            <a:ext cx="873785"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03/12</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23263" y="785500"/>
            <a:ext cx="9028675" cy="887094"/>
          </a:xfrm>
          <a:prstGeom prst="rect">
            <a:avLst/>
          </a:prstGeom>
        </p:spPr>
        <p:txBody>
          <a:bodyPr lIns="0" tIns="0" rIns="0" bIns="0" rtlCol="0" anchor="t">
            <a:spAutoFit/>
          </a:bodyPr>
          <a:lstStyle/>
          <a:p>
            <a:pPr marL="0" lvl="0" indent="0" algn="l">
              <a:lnSpc>
                <a:spcPts val="7280"/>
              </a:lnSpc>
              <a:spcBef>
                <a:spcPct val="0"/>
              </a:spcBef>
            </a:pPr>
            <a:r>
              <a:rPr lang="en-US" sz="5200" b="1" i="1">
                <a:solidFill>
                  <a:srgbClr val="2D3880"/>
                </a:solidFill>
                <a:latin typeface="Cormorant Garamond Bold Italics"/>
                <a:ea typeface="Cormorant Garamond Bold Italics"/>
                <a:cs typeface="Cormorant Garamond Bold Italics"/>
                <a:sym typeface="Cormorant Garamond Bold Italics"/>
              </a:rPr>
              <a:t>Réalisation du cœur métier</a:t>
            </a:r>
          </a:p>
        </p:txBody>
      </p:sp>
      <p:sp>
        <p:nvSpPr>
          <p:cNvPr id="3" name="Freeform 3"/>
          <p:cNvSpPr/>
          <p:nvPr/>
        </p:nvSpPr>
        <p:spPr>
          <a:xfrm>
            <a:off x="-559174" y="4503522"/>
            <a:ext cx="18143022" cy="1055094"/>
          </a:xfrm>
          <a:custGeom>
            <a:avLst/>
            <a:gdLst/>
            <a:ahLst/>
            <a:cxnLst/>
            <a:rect l="l" t="t" r="r" b="b"/>
            <a:pathLst>
              <a:path w="18143022" h="1055094">
                <a:moveTo>
                  <a:pt x="0" y="0"/>
                </a:moveTo>
                <a:lnTo>
                  <a:pt x="18143023" y="0"/>
                </a:lnTo>
                <a:lnTo>
                  <a:pt x="18143023"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396137" y="4749249"/>
            <a:ext cx="1504554" cy="1496301"/>
            <a:chOff x="0" y="0"/>
            <a:chExt cx="812800" cy="808341"/>
          </a:xfrm>
        </p:grpSpPr>
        <p:sp>
          <p:nvSpPr>
            <p:cNvPr id="5" name="Freeform 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6" name="TextBox 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01</a:t>
              </a:r>
            </a:p>
          </p:txBody>
        </p:sp>
      </p:grpSp>
      <p:grpSp>
        <p:nvGrpSpPr>
          <p:cNvPr id="7" name="Group 7"/>
          <p:cNvGrpSpPr/>
          <p:nvPr/>
        </p:nvGrpSpPr>
        <p:grpSpPr>
          <a:xfrm>
            <a:off x="5977049" y="4749249"/>
            <a:ext cx="1504554" cy="1496301"/>
            <a:chOff x="0" y="0"/>
            <a:chExt cx="812800" cy="808341"/>
          </a:xfrm>
        </p:grpSpPr>
        <p:sp>
          <p:nvSpPr>
            <p:cNvPr id="8" name="Freeform 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55FFF"/>
            </a:solidFill>
            <a:ln cap="sq">
              <a:noFill/>
              <a:prstDash val="solid"/>
              <a:miter/>
            </a:ln>
          </p:spPr>
        </p:sp>
        <p:sp>
          <p:nvSpPr>
            <p:cNvPr id="9" name="TextBox 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03</a:t>
              </a:r>
            </a:p>
          </p:txBody>
        </p:sp>
      </p:grpSp>
      <p:grpSp>
        <p:nvGrpSpPr>
          <p:cNvPr id="10" name="Group 10"/>
          <p:cNvGrpSpPr/>
          <p:nvPr/>
        </p:nvGrpSpPr>
        <p:grpSpPr>
          <a:xfrm>
            <a:off x="9558714" y="4749249"/>
            <a:ext cx="1504554" cy="1496301"/>
            <a:chOff x="0" y="0"/>
            <a:chExt cx="812800" cy="808341"/>
          </a:xfrm>
        </p:grpSpPr>
        <p:sp>
          <p:nvSpPr>
            <p:cNvPr id="11" name="Freeform 1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BCBEB"/>
            </a:solidFill>
            <a:ln cap="sq">
              <a:noFill/>
              <a:prstDash val="solid"/>
              <a:miter/>
            </a:ln>
          </p:spPr>
        </p:sp>
        <p:sp>
          <p:nvSpPr>
            <p:cNvPr id="12" name="TextBox 1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05</a:t>
              </a:r>
            </a:p>
          </p:txBody>
        </p:sp>
      </p:grpSp>
      <p:sp>
        <p:nvSpPr>
          <p:cNvPr id="13" name="Freeform 13"/>
          <p:cNvSpPr/>
          <p:nvPr/>
        </p:nvSpPr>
        <p:spPr>
          <a:xfrm flipH="1">
            <a:off x="14190788" y="5891991"/>
            <a:ext cx="4478210" cy="4478210"/>
          </a:xfrm>
          <a:custGeom>
            <a:avLst/>
            <a:gdLst/>
            <a:ahLst/>
            <a:cxnLst/>
            <a:rect l="l" t="t" r="r" b="b"/>
            <a:pathLst>
              <a:path w="4478210" h="4478210">
                <a:moveTo>
                  <a:pt x="4478209" y="0"/>
                </a:moveTo>
                <a:lnTo>
                  <a:pt x="0" y="0"/>
                </a:lnTo>
                <a:lnTo>
                  <a:pt x="0" y="4478209"/>
                </a:lnTo>
                <a:lnTo>
                  <a:pt x="4478209" y="4478209"/>
                </a:lnTo>
                <a:lnTo>
                  <a:pt x="4478209"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3140378" y="4749249"/>
            <a:ext cx="1504554" cy="1496301"/>
            <a:chOff x="0" y="0"/>
            <a:chExt cx="812800" cy="808341"/>
          </a:xfrm>
        </p:grpSpPr>
        <p:sp>
          <p:nvSpPr>
            <p:cNvPr id="15" name="Freeform 1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7D5FD"/>
            </a:solidFill>
            <a:ln cap="sq">
              <a:noFill/>
              <a:prstDash val="solid"/>
              <a:miter/>
            </a:ln>
          </p:spPr>
        </p:sp>
        <p:sp>
          <p:nvSpPr>
            <p:cNvPr id="16" name="TextBox 1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07</a:t>
              </a:r>
            </a:p>
          </p:txBody>
        </p:sp>
      </p:grpSp>
      <p:grpSp>
        <p:nvGrpSpPr>
          <p:cNvPr id="17" name="Group 17"/>
          <p:cNvGrpSpPr/>
          <p:nvPr/>
        </p:nvGrpSpPr>
        <p:grpSpPr>
          <a:xfrm>
            <a:off x="11349546" y="3755372"/>
            <a:ext cx="1504554" cy="1496301"/>
            <a:chOff x="0" y="0"/>
            <a:chExt cx="812800" cy="808341"/>
          </a:xfrm>
        </p:grpSpPr>
        <p:sp>
          <p:nvSpPr>
            <p:cNvPr id="18" name="Freeform 1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1D3D4"/>
            </a:solidFill>
            <a:ln cap="sq">
              <a:noFill/>
              <a:prstDash val="solid"/>
              <a:miter/>
            </a:ln>
          </p:spPr>
        </p:sp>
        <p:sp>
          <p:nvSpPr>
            <p:cNvPr id="19" name="TextBox 1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06</a:t>
              </a:r>
            </a:p>
          </p:txBody>
        </p:sp>
      </p:grpSp>
      <p:grpSp>
        <p:nvGrpSpPr>
          <p:cNvPr id="20" name="Group 20"/>
          <p:cNvGrpSpPr/>
          <p:nvPr/>
        </p:nvGrpSpPr>
        <p:grpSpPr>
          <a:xfrm>
            <a:off x="7773714" y="3755372"/>
            <a:ext cx="1504554" cy="1496301"/>
            <a:chOff x="0" y="0"/>
            <a:chExt cx="812800" cy="808341"/>
          </a:xfrm>
        </p:grpSpPr>
        <p:sp>
          <p:nvSpPr>
            <p:cNvPr id="21" name="Freeform 2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D9DE4"/>
            </a:solidFill>
            <a:ln cap="sq">
              <a:noFill/>
              <a:prstDash val="solid"/>
              <a:miter/>
            </a:ln>
          </p:spPr>
        </p:sp>
        <p:sp>
          <p:nvSpPr>
            <p:cNvPr id="22" name="TextBox 2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04</a:t>
              </a:r>
            </a:p>
          </p:txBody>
        </p:sp>
      </p:grpSp>
      <p:grpSp>
        <p:nvGrpSpPr>
          <p:cNvPr id="23" name="Group 23"/>
          <p:cNvGrpSpPr/>
          <p:nvPr/>
        </p:nvGrpSpPr>
        <p:grpSpPr>
          <a:xfrm>
            <a:off x="4178281" y="3755372"/>
            <a:ext cx="1504554" cy="1496301"/>
            <a:chOff x="0" y="0"/>
            <a:chExt cx="812800" cy="808341"/>
          </a:xfrm>
        </p:grpSpPr>
        <p:sp>
          <p:nvSpPr>
            <p:cNvPr id="24" name="Freeform 24"/>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366E4"/>
            </a:solidFill>
            <a:ln cap="sq">
              <a:noFill/>
              <a:prstDash val="solid"/>
              <a:miter/>
            </a:ln>
          </p:spPr>
        </p:sp>
        <p:sp>
          <p:nvSpPr>
            <p:cNvPr id="25" name="TextBox 25"/>
            <p:cNvSpPr txBox="1"/>
            <p:nvPr/>
          </p:nvSpPr>
          <p:spPr>
            <a:xfrm>
              <a:off x="76200" y="28157"/>
              <a:ext cx="660400" cy="704402"/>
            </a:xfrm>
            <a:prstGeom prst="rect">
              <a:avLst/>
            </a:prstGeom>
          </p:spPr>
          <p:txBody>
            <a:bodyPr lIns="65468" tIns="65468" rIns="65468" bIns="65468" rtlCol="0" anchor="ctr"/>
            <a:lstStyle/>
            <a:p>
              <a:pPr marL="0" lvl="0" indent="0" algn="ctr">
                <a:lnSpc>
                  <a:spcPts val="3920"/>
                </a:lnSpc>
              </a:pPr>
              <a:r>
                <a:rPr lang="en-US" sz="2800" b="1">
                  <a:solidFill>
                    <a:srgbClr val="000000"/>
                  </a:solidFill>
                  <a:latin typeface="Montserrat Bold"/>
                  <a:ea typeface="Montserrat Bold"/>
                  <a:cs typeface="Montserrat Bold"/>
                  <a:sym typeface="Montserrat Bold"/>
                </a:rPr>
                <a:t>Step 02</a:t>
              </a:r>
            </a:p>
          </p:txBody>
        </p:sp>
      </p:grpSp>
      <p:grpSp>
        <p:nvGrpSpPr>
          <p:cNvPr id="26" name="Group 26"/>
          <p:cNvGrpSpPr/>
          <p:nvPr/>
        </p:nvGrpSpPr>
        <p:grpSpPr>
          <a:xfrm rot="-10800000">
            <a:off x="2532214" y="2537015"/>
            <a:ext cx="1221489" cy="99876"/>
            <a:chOff x="0" y="0"/>
            <a:chExt cx="1863865" cy="152400"/>
          </a:xfrm>
        </p:grpSpPr>
        <p:sp>
          <p:nvSpPr>
            <p:cNvPr id="27" name="Freeform 2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28" name="Group 28"/>
          <p:cNvGrpSpPr/>
          <p:nvPr/>
        </p:nvGrpSpPr>
        <p:grpSpPr>
          <a:xfrm rot="-10800000">
            <a:off x="6109066" y="2537015"/>
            <a:ext cx="1221489" cy="99876"/>
            <a:chOff x="0" y="0"/>
            <a:chExt cx="1863865" cy="152400"/>
          </a:xfrm>
        </p:grpSpPr>
        <p:sp>
          <p:nvSpPr>
            <p:cNvPr id="29" name="Freeform 29"/>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30" name="Group 30"/>
          <p:cNvGrpSpPr/>
          <p:nvPr/>
        </p:nvGrpSpPr>
        <p:grpSpPr>
          <a:xfrm rot="-10800000">
            <a:off x="4319813" y="5946592"/>
            <a:ext cx="1221489" cy="99876"/>
            <a:chOff x="0" y="0"/>
            <a:chExt cx="1863865" cy="152400"/>
          </a:xfrm>
        </p:grpSpPr>
        <p:sp>
          <p:nvSpPr>
            <p:cNvPr id="31" name="Freeform 3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5E17EB"/>
            </a:solidFill>
          </p:spPr>
        </p:sp>
      </p:grpSp>
      <p:grpSp>
        <p:nvGrpSpPr>
          <p:cNvPr id="32" name="Group 32"/>
          <p:cNvGrpSpPr/>
          <p:nvPr/>
        </p:nvGrpSpPr>
        <p:grpSpPr>
          <a:xfrm rot="-10800000">
            <a:off x="7900312" y="5946592"/>
            <a:ext cx="1221489" cy="99876"/>
            <a:chOff x="0" y="0"/>
            <a:chExt cx="1863865" cy="152400"/>
          </a:xfrm>
        </p:grpSpPr>
        <p:sp>
          <p:nvSpPr>
            <p:cNvPr id="33" name="Freeform 3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D9DE4"/>
            </a:solidFill>
          </p:spPr>
        </p:sp>
      </p:grpSp>
      <p:sp>
        <p:nvSpPr>
          <p:cNvPr id="34" name="TextBox 34"/>
          <p:cNvSpPr txBox="1"/>
          <p:nvPr/>
        </p:nvSpPr>
        <p:spPr>
          <a:xfrm>
            <a:off x="2046265" y="3266035"/>
            <a:ext cx="2079093" cy="1141996"/>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complet JWT avec tokens de rafraîchissement, réinitialisation MDP par email et gestion des sessions sécurisées</a:t>
            </a:r>
          </a:p>
        </p:txBody>
      </p:sp>
      <p:sp>
        <p:nvSpPr>
          <p:cNvPr id="35" name="TextBox 35"/>
          <p:cNvSpPr txBox="1"/>
          <p:nvPr/>
        </p:nvSpPr>
        <p:spPr>
          <a:xfrm>
            <a:off x="5814781" y="3345402"/>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Chat temps réel avec WebSocket STOMP, persistance des messages et diffusion en temps réel à tous les membres</a:t>
            </a:r>
          </a:p>
        </p:txBody>
      </p:sp>
      <p:sp>
        <p:nvSpPr>
          <p:cNvPr id="36" name="TextBox 36"/>
          <p:cNvSpPr txBox="1"/>
          <p:nvPr/>
        </p:nvSpPr>
        <p:spPr>
          <a:xfrm>
            <a:off x="3961287"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Cycle de vie complet : création , validation admin , modification , suppression avec gestion des membres et rôles granulaires</a:t>
            </a:r>
          </a:p>
        </p:txBody>
      </p:sp>
      <p:sp>
        <p:nvSpPr>
          <p:cNvPr id="37" name="TextBox 37"/>
          <p:cNvSpPr txBox="1"/>
          <p:nvPr/>
        </p:nvSpPr>
        <p:spPr>
          <a:xfrm>
            <a:off x="7541785"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Enrichissement des profils utilisateurs avec talents, compétences, centres d'intérêt et système d'avatars</a:t>
            </a:r>
          </a:p>
        </p:txBody>
      </p:sp>
      <p:sp>
        <p:nvSpPr>
          <p:cNvPr id="38" name="TextBox 38"/>
          <p:cNvSpPr txBox="1"/>
          <p:nvPr/>
        </p:nvSpPr>
        <p:spPr>
          <a:xfrm>
            <a:off x="2284912" y="2726499"/>
            <a:ext cx="1727004"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Authentification &amp; Sécurité</a:t>
            </a:r>
          </a:p>
        </p:txBody>
      </p:sp>
      <p:sp>
        <p:nvSpPr>
          <p:cNvPr id="39" name="TextBox 39"/>
          <p:cNvSpPr txBox="1"/>
          <p:nvPr/>
        </p:nvSpPr>
        <p:spPr>
          <a:xfrm>
            <a:off x="5962077"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Messagerie</a:t>
            </a:r>
          </a:p>
        </p:txBody>
      </p:sp>
      <p:sp>
        <p:nvSpPr>
          <p:cNvPr id="40" name="TextBox 40"/>
          <p:cNvSpPr txBox="1"/>
          <p:nvPr/>
        </p:nvSpPr>
        <p:spPr>
          <a:xfrm>
            <a:off x="4125899" y="6111515"/>
            <a:ext cx="1577715"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Groupes</a:t>
            </a:r>
          </a:p>
        </p:txBody>
      </p:sp>
      <p:sp>
        <p:nvSpPr>
          <p:cNvPr id="41" name="TextBox 41"/>
          <p:cNvSpPr txBox="1"/>
          <p:nvPr/>
        </p:nvSpPr>
        <p:spPr>
          <a:xfrm>
            <a:off x="7753323"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a:t>
            </a:r>
          </a:p>
          <a:p>
            <a:pPr marL="0" lvl="0" indent="0" algn="ctr">
              <a:lnSpc>
                <a:spcPts val="1982"/>
              </a:lnSpc>
            </a:pPr>
            <a:r>
              <a:rPr lang="en-US" sz="1548" b="1">
                <a:solidFill>
                  <a:srgbClr val="000000"/>
                </a:solidFill>
                <a:latin typeface="Montserrat Bold"/>
                <a:ea typeface="Montserrat Bold"/>
                <a:cs typeface="Montserrat Bold"/>
                <a:sym typeface="Montserrat Bold"/>
              </a:rPr>
              <a:t> Profils</a:t>
            </a:r>
          </a:p>
        </p:txBody>
      </p:sp>
      <p:grpSp>
        <p:nvGrpSpPr>
          <p:cNvPr id="42" name="Group 42"/>
          <p:cNvGrpSpPr/>
          <p:nvPr/>
        </p:nvGrpSpPr>
        <p:grpSpPr>
          <a:xfrm rot="-10800000">
            <a:off x="9685919" y="2537015"/>
            <a:ext cx="1221489" cy="99876"/>
            <a:chOff x="0" y="0"/>
            <a:chExt cx="1863865" cy="152400"/>
          </a:xfrm>
        </p:grpSpPr>
        <p:sp>
          <p:nvSpPr>
            <p:cNvPr id="43" name="Freeform 4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A0A0C0"/>
            </a:solidFill>
          </p:spPr>
        </p:sp>
      </p:grpSp>
      <p:sp>
        <p:nvSpPr>
          <p:cNvPr id="44" name="TextBox 44"/>
          <p:cNvSpPr txBox="1"/>
          <p:nvPr/>
        </p:nvSpPr>
        <p:spPr>
          <a:xfrm>
            <a:off x="9327392" y="3345402"/>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Stockage décentralisé avec MinIO (S3-compatible) pour avatars, images de groupes et médias</a:t>
            </a:r>
          </a:p>
        </p:txBody>
      </p:sp>
      <p:sp>
        <p:nvSpPr>
          <p:cNvPr id="45" name="TextBox 45"/>
          <p:cNvSpPr txBox="1"/>
          <p:nvPr/>
        </p:nvSpPr>
        <p:spPr>
          <a:xfrm>
            <a:off x="9538930"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Fichiers</a:t>
            </a:r>
          </a:p>
        </p:txBody>
      </p:sp>
      <p:grpSp>
        <p:nvGrpSpPr>
          <p:cNvPr id="46" name="Group 46"/>
          <p:cNvGrpSpPr/>
          <p:nvPr/>
        </p:nvGrpSpPr>
        <p:grpSpPr>
          <a:xfrm rot="-10800000">
            <a:off x="13262771" y="2537015"/>
            <a:ext cx="1221489" cy="99876"/>
            <a:chOff x="0" y="0"/>
            <a:chExt cx="1863865" cy="152400"/>
          </a:xfrm>
        </p:grpSpPr>
        <p:sp>
          <p:nvSpPr>
            <p:cNvPr id="47" name="Freeform 4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2AAEF"/>
            </a:solidFill>
          </p:spPr>
        </p:sp>
      </p:grpSp>
      <p:sp>
        <p:nvSpPr>
          <p:cNvPr id="48" name="TextBox 48"/>
          <p:cNvSpPr txBox="1"/>
          <p:nvPr/>
        </p:nvSpPr>
        <p:spPr>
          <a:xfrm>
            <a:off x="12904245" y="3286566"/>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de votes avec différents types (opinion, décision, évaluation) et résultats temps réel</a:t>
            </a:r>
          </a:p>
        </p:txBody>
      </p:sp>
      <p:sp>
        <p:nvSpPr>
          <p:cNvPr id="49" name="TextBox 49"/>
          <p:cNvSpPr txBox="1"/>
          <p:nvPr/>
        </p:nvSpPr>
        <p:spPr>
          <a:xfrm>
            <a:off x="13115783"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Sondages</a:t>
            </a:r>
          </a:p>
        </p:txBody>
      </p:sp>
      <p:grpSp>
        <p:nvGrpSpPr>
          <p:cNvPr id="50" name="Group 50"/>
          <p:cNvGrpSpPr/>
          <p:nvPr/>
        </p:nvGrpSpPr>
        <p:grpSpPr>
          <a:xfrm rot="-10800000">
            <a:off x="11480810" y="5946592"/>
            <a:ext cx="1221489" cy="99876"/>
            <a:chOff x="0" y="0"/>
            <a:chExt cx="1863865" cy="152400"/>
          </a:xfrm>
        </p:grpSpPr>
        <p:sp>
          <p:nvSpPr>
            <p:cNvPr id="51" name="Freeform 5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CBCBEB"/>
            </a:solidFill>
          </p:spPr>
        </p:sp>
      </p:grpSp>
      <p:sp>
        <p:nvSpPr>
          <p:cNvPr id="52" name="TextBox 52"/>
          <p:cNvSpPr txBox="1"/>
          <p:nvPr/>
        </p:nvSpPr>
        <p:spPr>
          <a:xfrm>
            <a:off x="11122283"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Portail dédié avec validation groupes, modération contenu, consultation journaux et supervision plateforme</a:t>
            </a:r>
          </a:p>
        </p:txBody>
      </p:sp>
      <p:sp>
        <p:nvSpPr>
          <p:cNvPr id="53" name="TextBox 53"/>
          <p:cNvSpPr txBox="1"/>
          <p:nvPr/>
        </p:nvSpPr>
        <p:spPr>
          <a:xfrm>
            <a:off x="11012369" y="6097981"/>
            <a:ext cx="204845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Administration</a:t>
            </a:r>
          </a:p>
        </p:txBody>
      </p:sp>
      <p:grpSp>
        <p:nvGrpSpPr>
          <p:cNvPr id="54" name="Group 54"/>
          <p:cNvGrpSpPr/>
          <p:nvPr/>
        </p:nvGrpSpPr>
        <p:grpSpPr>
          <a:xfrm>
            <a:off x="14925339" y="3755372"/>
            <a:ext cx="1504554" cy="1496301"/>
            <a:chOff x="0" y="0"/>
            <a:chExt cx="812800" cy="808341"/>
          </a:xfrm>
        </p:grpSpPr>
        <p:sp>
          <p:nvSpPr>
            <p:cNvPr id="55" name="Freeform 5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56" name="TextBox 5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08</a:t>
              </a:r>
            </a:p>
          </p:txBody>
        </p:sp>
      </p:grpSp>
      <p:grpSp>
        <p:nvGrpSpPr>
          <p:cNvPr id="57" name="Group 57"/>
          <p:cNvGrpSpPr/>
          <p:nvPr/>
        </p:nvGrpSpPr>
        <p:grpSpPr>
          <a:xfrm rot="-10800000">
            <a:off x="15086011" y="5946592"/>
            <a:ext cx="1221489" cy="99876"/>
            <a:chOff x="0" y="0"/>
            <a:chExt cx="1863865" cy="152400"/>
          </a:xfrm>
        </p:grpSpPr>
        <p:sp>
          <p:nvSpPr>
            <p:cNvPr id="58" name="Freeform 58"/>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DDCBFF"/>
            </a:solidFill>
          </p:spPr>
        </p:sp>
      </p:grpSp>
      <p:sp>
        <p:nvSpPr>
          <p:cNvPr id="59" name="TextBox 59"/>
          <p:cNvSpPr txBox="1"/>
          <p:nvPr/>
        </p:nvSpPr>
        <p:spPr>
          <a:xfrm>
            <a:off x="14727484" y="6648240"/>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Journalisation complète des actions utilisateurs et administratives pour traçabilité et conformité</a:t>
            </a:r>
          </a:p>
        </p:txBody>
      </p:sp>
      <p:sp>
        <p:nvSpPr>
          <p:cNvPr id="60" name="TextBox 60"/>
          <p:cNvSpPr txBox="1"/>
          <p:nvPr/>
        </p:nvSpPr>
        <p:spPr>
          <a:xfrm>
            <a:off x="14959169"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t>
            </a:r>
          </a:p>
          <a:p>
            <a:pPr marL="0" lvl="0" indent="0" algn="ctr">
              <a:lnSpc>
                <a:spcPts val="1982"/>
              </a:lnSpc>
            </a:pPr>
            <a:r>
              <a:rPr lang="en-US" sz="1548" b="1">
                <a:solidFill>
                  <a:srgbClr val="000000"/>
                </a:solidFill>
                <a:latin typeface="Montserrat Bold"/>
                <a:ea typeface="Montserrat Bold"/>
                <a:cs typeface="Montserrat Bold"/>
                <a:sym typeface="Montserrat Bold"/>
              </a:rPr>
              <a:t>Audit</a:t>
            </a:r>
          </a:p>
        </p:txBody>
      </p:sp>
      <p:sp>
        <p:nvSpPr>
          <p:cNvPr id="61" name="TextBox 61"/>
          <p:cNvSpPr txBox="1"/>
          <p:nvPr/>
        </p:nvSpPr>
        <p:spPr>
          <a:xfrm>
            <a:off x="5923263" y="1644019"/>
            <a:ext cx="6061489"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Les 8 piliers de TalentShare</a:t>
            </a:r>
          </a:p>
        </p:txBody>
      </p:sp>
      <p:sp>
        <p:nvSpPr>
          <p:cNvPr id="62" name="Freeform 62"/>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3" name="Freeform 63"/>
          <p:cNvSpPr/>
          <p:nvPr/>
        </p:nvSpPr>
        <p:spPr>
          <a:xfrm>
            <a:off x="17407701" y="4503522"/>
            <a:ext cx="18143022" cy="1055094"/>
          </a:xfrm>
          <a:custGeom>
            <a:avLst/>
            <a:gdLst/>
            <a:ahLst/>
            <a:cxnLst/>
            <a:rect l="l" t="t" r="r" b="b"/>
            <a:pathLst>
              <a:path w="18143022" h="1055094">
                <a:moveTo>
                  <a:pt x="0" y="0"/>
                </a:moveTo>
                <a:lnTo>
                  <a:pt x="18143022" y="0"/>
                </a:lnTo>
                <a:lnTo>
                  <a:pt x="18143022"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64"/>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9">
              <a:alphaModFix amt="61000"/>
              <a:extLst>
                <a:ext uri="{96DAC541-7B7A-43D3-8B79-37D633B846F1}">
                  <asvg:svgBlip xmlns:asvg="http://schemas.microsoft.com/office/drawing/2016/SVG/main" r:embed="rId10"/>
                </a:ext>
              </a:extLst>
            </a:blip>
            <a:stretch>
              <a:fillRect/>
            </a:stretch>
          </a:blipFill>
        </p:spPr>
      </p:sp>
      <p:sp>
        <p:nvSpPr>
          <p:cNvPr id="65" name="TextBox 65"/>
          <p:cNvSpPr txBox="1"/>
          <p:nvPr/>
        </p:nvSpPr>
        <p:spPr>
          <a:xfrm>
            <a:off x="16429893" y="8772525"/>
            <a:ext cx="813005"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04/12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756228782"/>
              </p:ext>
            </p:extLst>
          </p:nvPr>
        </p:nvGraphicFramePr>
        <p:xfrm>
          <a:off x="2732166" y="3335281"/>
          <a:ext cx="6259434" cy="4772141"/>
        </p:xfrm>
        <a:graphic>
          <a:graphicData uri="http://schemas.openxmlformats.org/drawingml/2006/table">
            <a:tbl>
              <a:tblPr/>
              <a:tblGrid>
                <a:gridCol w="6259434">
                  <a:extLst>
                    <a:ext uri="{9D8B030D-6E8A-4147-A177-3AD203B41FA5}">
                      <a16:colId xmlns:a16="http://schemas.microsoft.com/office/drawing/2014/main" val="20000"/>
                    </a:ext>
                  </a:extLst>
                </a:gridCol>
              </a:tblGrid>
              <a:tr h="748929">
                <a:tc>
                  <a:txBody>
                    <a:bodyPr/>
                    <a:lstStyle/>
                    <a:p>
                      <a:pPr algn="ctr">
                        <a:lnSpc>
                          <a:spcPts val="2520"/>
                        </a:lnSpc>
                        <a:defRPr/>
                      </a:pPr>
                      <a:r>
                        <a:rPr lang="en-US" sz="1800" b="1">
                          <a:solidFill>
                            <a:srgbClr val="000000"/>
                          </a:solidFill>
                          <a:latin typeface="Glacial Indifference Bold"/>
                          <a:ea typeface="Glacial Indifference Bold"/>
                          <a:cs typeface="Glacial Indifference Bold"/>
                          <a:sym typeface="Glacial Indifference Bold"/>
                        </a:rPr>
                        <a:t>Cycle de Vie des Jetons JWT</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0"/>
                  </a:ext>
                </a:extLst>
              </a:tr>
              <a:tr h="2138055">
                <a:tc>
                  <a:txBody>
                    <a:bodyPr/>
                    <a:lstStyle/>
                    <a:p>
                      <a:pPr algn="ctr">
                        <a:lnSpc>
                          <a:spcPts val="2520"/>
                        </a:lnSpc>
                        <a:defRPr/>
                      </a:pPr>
                      <a:r>
                        <a:rPr lang="en-US" sz="1800" dirty="0">
                          <a:solidFill>
                            <a:srgbClr val="000000"/>
                          </a:solidFill>
                          <a:latin typeface="Glacial Indifference"/>
                          <a:ea typeface="Glacial Indifference"/>
                          <a:cs typeface="Glacial Indifference"/>
                          <a:sym typeface="Glacial Indifference"/>
                        </a:rPr>
                        <a:t>Comment </a:t>
                      </a:r>
                      <a:r>
                        <a:rPr lang="en-US" sz="1800" dirty="0" err="1">
                          <a:solidFill>
                            <a:srgbClr val="000000"/>
                          </a:solidFill>
                          <a:latin typeface="Glacial Indifference"/>
                          <a:ea typeface="Glacial Indifference"/>
                          <a:cs typeface="Glacial Indifference"/>
                          <a:sym typeface="Glacial Indifference"/>
                        </a:rPr>
                        <a:t>éviter</a:t>
                      </a:r>
                      <a:r>
                        <a:rPr lang="en-US" sz="1800" dirty="0">
                          <a:solidFill>
                            <a:srgbClr val="000000"/>
                          </a:solidFill>
                          <a:latin typeface="Glacial Indifference"/>
                          <a:ea typeface="Glacial Indifference"/>
                          <a:cs typeface="Glacial Indifference"/>
                          <a:sym typeface="Glacial Indifference"/>
                        </a:rPr>
                        <a:t> la </a:t>
                      </a:r>
                      <a:r>
                        <a:rPr lang="en-US" sz="1800" dirty="0" err="1">
                          <a:solidFill>
                            <a:srgbClr val="000000"/>
                          </a:solidFill>
                          <a:latin typeface="Glacial Indifference"/>
                          <a:ea typeface="Glacial Indifference"/>
                          <a:cs typeface="Glacial Indifference"/>
                          <a:sym typeface="Glacial Indifference"/>
                        </a:rPr>
                        <a:t>déconnexion</a:t>
                      </a:r>
                      <a:r>
                        <a:rPr lang="en-US" sz="1800" dirty="0">
                          <a:solidFill>
                            <a:srgbClr val="000000"/>
                          </a:solidFill>
                          <a:latin typeface="Glacial Indifference"/>
                          <a:ea typeface="Glacial Indifference"/>
                          <a:cs typeface="Glacial Indifference"/>
                          <a:sym typeface="Glacial Indifference"/>
                        </a:rPr>
                        <a:t> </a:t>
                      </a:r>
                      <a:r>
                        <a:rPr lang="en-US" sz="1800" dirty="0" err="1">
                          <a:solidFill>
                            <a:srgbClr val="000000"/>
                          </a:solidFill>
                          <a:latin typeface="Glacial Indifference"/>
                          <a:ea typeface="Glacial Indifference"/>
                          <a:cs typeface="Glacial Indifference"/>
                          <a:sym typeface="Glacial Indifference"/>
                        </a:rPr>
                        <a:t>forcée</a:t>
                      </a:r>
                      <a:r>
                        <a:rPr lang="en-US" sz="1800" dirty="0">
                          <a:solidFill>
                            <a:srgbClr val="000000"/>
                          </a:solidFill>
                          <a:latin typeface="Glacial Indifference"/>
                          <a:ea typeface="Glacial Indifference"/>
                          <a:cs typeface="Glacial Indifference"/>
                          <a:sym typeface="Glacial Indifference"/>
                        </a:rPr>
                        <a:t> </a:t>
                      </a:r>
                      <a:r>
                        <a:rPr lang="en-US" sz="1800" dirty="0" err="1">
                          <a:solidFill>
                            <a:srgbClr val="000000"/>
                          </a:solidFill>
                          <a:latin typeface="Glacial Indifference"/>
                          <a:ea typeface="Glacial Indifference"/>
                          <a:cs typeface="Glacial Indifference"/>
                          <a:sym typeface="Glacial Indifference"/>
                        </a:rPr>
                        <a:t>lorsque</a:t>
                      </a:r>
                      <a:r>
                        <a:rPr lang="en-US" sz="1800" dirty="0">
                          <a:solidFill>
                            <a:srgbClr val="000000"/>
                          </a:solidFill>
                          <a:latin typeface="Glacial Indifference"/>
                          <a:ea typeface="Glacial Indifference"/>
                          <a:cs typeface="Glacial Indifference"/>
                          <a:sym typeface="Glacial Indifference"/>
                        </a:rPr>
                        <a:t> le token expire ?</a:t>
                      </a:r>
                      <a:endParaRPr lang="en-US" sz="1100" dirty="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1"/>
                  </a:ext>
                </a:extLst>
              </a:tr>
              <a:tr h="1885157">
                <a:tc>
                  <a:txBody>
                    <a:bodyPr/>
                    <a:lstStyle/>
                    <a:p>
                      <a:pPr algn="ctr">
                        <a:lnSpc>
                          <a:spcPts val="2520"/>
                        </a:lnSpc>
                        <a:defRPr/>
                      </a:pPr>
                      <a:r>
                        <a:rPr lang="en-US" sz="1800" dirty="0">
                          <a:solidFill>
                            <a:srgbClr val="000000"/>
                          </a:solidFill>
                          <a:latin typeface="Glacial Indifference"/>
                          <a:ea typeface="Glacial Indifference"/>
                          <a:cs typeface="Glacial Indifference"/>
                          <a:sym typeface="Glacial Indifference"/>
                          <a:hlinkClick r:id="rId5" action="ppaction://hlinksldjump"/>
                        </a:rPr>
                        <a:t>Mise </a:t>
                      </a:r>
                      <a:r>
                        <a:rPr lang="en-US" sz="1800" dirty="0" err="1">
                          <a:solidFill>
                            <a:srgbClr val="000000"/>
                          </a:solidFill>
                          <a:latin typeface="Glacial Indifference"/>
                          <a:ea typeface="Glacial Indifference"/>
                          <a:cs typeface="Glacial Indifference"/>
                          <a:sym typeface="Glacial Indifference"/>
                          <a:hlinkClick r:id="rId5" action="ppaction://hlinksldjump"/>
                        </a:rPr>
                        <a:t>en</a:t>
                      </a:r>
                      <a:r>
                        <a:rPr lang="en-US" sz="1800" dirty="0">
                          <a:solidFill>
                            <a:srgbClr val="000000"/>
                          </a:solidFill>
                          <a:latin typeface="Glacial Indifference"/>
                          <a:ea typeface="Glacial Indifference"/>
                          <a:cs typeface="Glacial Indifference"/>
                          <a:sym typeface="Glacial Indifference"/>
                          <a:hlinkClick r:id="rId5" action="ppaction://hlinksldjump"/>
                        </a:rPr>
                        <a:t> place d’un Refresh Token et </a:t>
                      </a:r>
                      <a:r>
                        <a:rPr lang="en-US" sz="1800" dirty="0" err="1">
                          <a:solidFill>
                            <a:srgbClr val="000000"/>
                          </a:solidFill>
                          <a:latin typeface="Glacial Indifference"/>
                          <a:ea typeface="Glacial Indifference"/>
                          <a:cs typeface="Glacial Indifference"/>
                          <a:sym typeface="Glacial Indifference"/>
                          <a:hlinkClick r:id="rId5" action="ppaction://hlinksldjump"/>
                        </a:rPr>
                        <a:t>d’une</a:t>
                      </a:r>
                      <a:r>
                        <a:rPr lang="en-US" sz="1800" dirty="0">
                          <a:solidFill>
                            <a:srgbClr val="000000"/>
                          </a:solidFill>
                          <a:latin typeface="Glacial Indifference"/>
                          <a:ea typeface="Glacial Indifference"/>
                          <a:cs typeface="Glacial Indifference"/>
                          <a:sym typeface="Glacial Indifference"/>
                          <a:hlinkClick r:id="rId5" action="ppaction://hlinksldjump"/>
                        </a:rPr>
                        <a:t> machine à états JWT pour </a:t>
                      </a:r>
                      <a:r>
                        <a:rPr lang="en-US" sz="1800" dirty="0" err="1">
                          <a:solidFill>
                            <a:srgbClr val="000000"/>
                          </a:solidFill>
                          <a:latin typeface="Glacial Indifference"/>
                          <a:ea typeface="Glacial Indifference"/>
                          <a:cs typeface="Glacial Indifference"/>
                          <a:sym typeface="Glacial Indifference"/>
                          <a:hlinkClick r:id="rId5" action="ppaction://hlinksldjump"/>
                        </a:rPr>
                        <a:t>renouveler</a:t>
                      </a:r>
                      <a:r>
                        <a:rPr lang="en-US" sz="1800" dirty="0">
                          <a:solidFill>
                            <a:srgbClr val="000000"/>
                          </a:solidFill>
                          <a:latin typeface="Glacial Indifference"/>
                          <a:ea typeface="Glacial Indifference"/>
                          <a:cs typeface="Glacial Indifference"/>
                          <a:sym typeface="Glacial Indifference"/>
                          <a:hlinkClick r:id="rId5" action="ppaction://hlinksldjump"/>
                        </a:rPr>
                        <a:t> le token </a:t>
                      </a:r>
                      <a:r>
                        <a:rPr lang="en-US" sz="1800" dirty="0" err="1">
                          <a:solidFill>
                            <a:srgbClr val="000000"/>
                          </a:solidFill>
                          <a:latin typeface="Glacial Indifference"/>
                          <a:ea typeface="Glacial Indifference"/>
                          <a:cs typeface="Glacial Indifference"/>
                          <a:sym typeface="Glacial Indifference"/>
                          <a:hlinkClick r:id="rId5" action="ppaction://hlinksldjump"/>
                        </a:rPr>
                        <a:t>automatiquement</a:t>
                      </a:r>
                      <a:r>
                        <a:rPr lang="en-US" sz="1800" dirty="0">
                          <a:solidFill>
                            <a:srgbClr val="000000"/>
                          </a:solidFill>
                          <a:latin typeface="Glacial Indifference"/>
                          <a:ea typeface="Glacial Indifference"/>
                          <a:cs typeface="Glacial Indifference"/>
                          <a:sym typeface="Glacial Indifference"/>
                          <a:hlinkClick r:id="rId5" action="ppaction://hlinksldjump"/>
                        </a:rPr>
                        <a:t> et </a:t>
                      </a:r>
                      <a:r>
                        <a:rPr lang="en-US" sz="1800" dirty="0" err="1">
                          <a:solidFill>
                            <a:srgbClr val="000000"/>
                          </a:solidFill>
                          <a:latin typeface="Glacial Indifference"/>
                          <a:ea typeface="Glacial Indifference"/>
                          <a:cs typeface="Glacial Indifference"/>
                          <a:sym typeface="Glacial Indifference"/>
                          <a:hlinkClick r:id="rId5" action="ppaction://hlinksldjump"/>
                        </a:rPr>
                        <a:t>garantir</a:t>
                      </a:r>
                      <a:r>
                        <a:rPr lang="en-US" sz="1800" dirty="0">
                          <a:solidFill>
                            <a:srgbClr val="000000"/>
                          </a:solidFill>
                          <a:latin typeface="Glacial Indifference"/>
                          <a:ea typeface="Glacial Indifference"/>
                          <a:cs typeface="Glacial Indifference"/>
                          <a:sym typeface="Glacial Indifference"/>
                          <a:hlinkClick r:id="rId5" action="ppaction://hlinksldjump"/>
                        </a:rPr>
                        <a:t> un </a:t>
                      </a:r>
                      <a:r>
                        <a:rPr lang="en-US" sz="1800" dirty="0" err="1">
                          <a:solidFill>
                            <a:srgbClr val="000000"/>
                          </a:solidFill>
                          <a:latin typeface="Glacial Indifference"/>
                          <a:ea typeface="Glacial Indifference"/>
                          <a:cs typeface="Glacial Indifference"/>
                          <a:sym typeface="Glacial Indifference"/>
                          <a:hlinkClick r:id="rId5" action="ppaction://hlinksldjump"/>
                        </a:rPr>
                        <a:t>accès</a:t>
                      </a:r>
                      <a:r>
                        <a:rPr lang="en-US" sz="1800" dirty="0">
                          <a:solidFill>
                            <a:srgbClr val="000000"/>
                          </a:solidFill>
                          <a:latin typeface="Glacial Indifference"/>
                          <a:ea typeface="Glacial Indifference"/>
                          <a:cs typeface="Glacial Indifference"/>
                          <a:sym typeface="Glacial Indifference"/>
                          <a:hlinkClick r:id="rId5" action="ppaction://hlinksldjump"/>
                        </a:rPr>
                        <a:t> </a:t>
                      </a:r>
                      <a:r>
                        <a:rPr lang="en-US" sz="1800" dirty="0" err="1">
                          <a:solidFill>
                            <a:srgbClr val="000000"/>
                          </a:solidFill>
                          <a:latin typeface="Glacial Indifference"/>
                          <a:ea typeface="Glacial Indifference"/>
                          <a:cs typeface="Glacial Indifference"/>
                          <a:sym typeface="Glacial Indifference"/>
                          <a:hlinkClick r:id="rId5" action="ppaction://hlinksldjump"/>
                        </a:rPr>
                        <a:t>continu</a:t>
                      </a:r>
                      <a:r>
                        <a:rPr lang="en-US" sz="1800" dirty="0">
                          <a:solidFill>
                            <a:srgbClr val="000000"/>
                          </a:solidFill>
                          <a:latin typeface="Glacial Indifference"/>
                          <a:ea typeface="Glacial Indifference"/>
                          <a:cs typeface="Glacial Indifference"/>
                          <a:sym typeface="Glacial Indifference"/>
                          <a:hlinkClick r:id="rId5" action="ppaction://hlinksldjump"/>
                        </a:rPr>
                        <a:t> et </a:t>
                      </a:r>
                      <a:r>
                        <a:rPr lang="en-US" sz="1800" dirty="0" err="1">
                          <a:solidFill>
                            <a:srgbClr val="000000"/>
                          </a:solidFill>
                          <a:latin typeface="Glacial Indifference"/>
                          <a:ea typeface="Glacial Indifference"/>
                          <a:cs typeface="Glacial Indifference"/>
                          <a:sym typeface="Glacial Indifference"/>
                          <a:hlinkClick r:id="rId5" action="ppaction://hlinksldjump"/>
                        </a:rPr>
                        <a:t>sécurisé</a:t>
                      </a:r>
                      <a:r>
                        <a:rPr lang="en-US" sz="1800" dirty="0">
                          <a:solidFill>
                            <a:srgbClr val="000000"/>
                          </a:solidFill>
                          <a:latin typeface="Glacial Indifference"/>
                          <a:ea typeface="Glacial Indifference"/>
                          <a:cs typeface="Glacial Indifference"/>
                          <a:sym typeface="Glacial Indifference"/>
                          <a:hlinkClick r:id="rId5" action="ppaction://hlinksldjump"/>
                        </a:rPr>
                        <a:t>.</a:t>
                      </a:r>
                      <a:endParaRPr lang="en-US" sz="1100" dirty="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CBCBEB"/>
                    </a:solidFill>
                  </a:tcPr>
                </a:tc>
                <a:extLst>
                  <a:ext uri="{0D108BD9-81ED-4DB2-BD59-A6C34878D82A}">
                    <a16:rowId xmlns:a16="http://schemas.microsoft.com/office/drawing/2014/main" val="10002"/>
                  </a:ext>
                </a:extLst>
              </a:tr>
            </a:tbl>
          </a:graphicData>
        </a:graphic>
      </p:graphicFrame>
      <p:sp>
        <p:nvSpPr>
          <p:cNvPr id="4" name="Freeform 4"/>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780951" y="933450"/>
            <a:ext cx="12584357" cy="887094"/>
          </a:xfrm>
          <a:prstGeom prst="rect">
            <a:avLst/>
          </a:prstGeom>
        </p:spPr>
        <p:txBody>
          <a:bodyPr lIns="0" tIns="0" rIns="0" bIns="0" rtlCol="0" anchor="t">
            <a:spAutoFit/>
          </a:bodyPr>
          <a:lstStyle/>
          <a:p>
            <a:pPr marL="0" lvl="0" indent="0" algn="ctr">
              <a:lnSpc>
                <a:spcPts val="7280"/>
              </a:lnSpc>
              <a:spcBef>
                <a:spcPct val="0"/>
              </a:spcBef>
            </a:pPr>
            <a:r>
              <a:rPr lang="en-US" sz="5200" b="1">
                <a:solidFill>
                  <a:srgbClr val="2D3880"/>
                </a:solidFill>
                <a:latin typeface="Cormorant Garamond Bold"/>
                <a:ea typeface="Cormorant Garamond Bold"/>
                <a:cs typeface="Cormorant Garamond Bold"/>
                <a:sym typeface="Cormorant Garamond Bold"/>
              </a:rPr>
              <a:t>Défis Techniques – Développement &amp; Sécurité</a:t>
            </a:r>
          </a:p>
        </p:txBody>
      </p:sp>
      <p:sp>
        <p:nvSpPr>
          <p:cNvPr id="6" name="TextBox 6"/>
          <p:cNvSpPr txBox="1"/>
          <p:nvPr/>
        </p:nvSpPr>
        <p:spPr>
          <a:xfrm>
            <a:off x="5491463" y="1835107"/>
            <a:ext cx="9163333"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 Surmonter les obstacles pour une application robuste et sécurisée</a:t>
            </a:r>
          </a:p>
        </p:txBody>
      </p:sp>
      <p:sp>
        <p:nvSpPr>
          <p:cNvPr id="7" name="TextBox 7"/>
          <p:cNvSpPr txBox="1"/>
          <p:nvPr/>
        </p:nvSpPr>
        <p:spPr>
          <a:xfrm>
            <a:off x="16365308" y="8772525"/>
            <a:ext cx="877590"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05/12</a:t>
            </a:r>
          </a:p>
        </p:txBody>
      </p:sp>
      <p:sp>
        <p:nvSpPr>
          <p:cNvPr id="8" name="Freeform 8"/>
          <p:cNvSpPr/>
          <p:nvPr/>
        </p:nvSpPr>
        <p:spPr>
          <a:xfrm>
            <a:off x="10073129" y="2854988"/>
            <a:ext cx="4091734" cy="5732728"/>
          </a:xfrm>
          <a:custGeom>
            <a:avLst/>
            <a:gdLst/>
            <a:ahLst/>
            <a:cxnLst/>
            <a:rect l="l" t="t" r="r" b="b"/>
            <a:pathLst>
              <a:path w="4091734" h="5732728">
                <a:moveTo>
                  <a:pt x="0" y="0"/>
                </a:moveTo>
                <a:lnTo>
                  <a:pt x="4091734" y="0"/>
                </a:lnTo>
                <a:lnTo>
                  <a:pt x="4091734" y="5732728"/>
                </a:lnTo>
                <a:lnTo>
                  <a:pt x="0" y="5732728"/>
                </a:lnTo>
                <a:lnTo>
                  <a:pt x="0" y="0"/>
                </a:lnTo>
                <a:close/>
              </a:path>
            </a:pathLst>
          </a:custGeom>
          <a:blipFill>
            <a:blip r:embed="rId8"/>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23263" y="785500"/>
            <a:ext cx="9028675" cy="887094"/>
          </a:xfrm>
          <a:prstGeom prst="rect">
            <a:avLst/>
          </a:prstGeom>
        </p:spPr>
        <p:txBody>
          <a:bodyPr lIns="0" tIns="0" rIns="0" bIns="0" rtlCol="0" anchor="t">
            <a:spAutoFit/>
          </a:bodyPr>
          <a:lstStyle/>
          <a:p>
            <a:pPr marL="0" lvl="0" indent="0" algn="l">
              <a:lnSpc>
                <a:spcPts val="7280"/>
              </a:lnSpc>
              <a:spcBef>
                <a:spcPct val="0"/>
              </a:spcBef>
            </a:pPr>
            <a:r>
              <a:rPr lang="en-US" sz="5200" b="1" i="1">
                <a:solidFill>
                  <a:srgbClr val="2D3880"/>
                </a:solidFill>
                <a:latin typeface="Cormorant Garamond Bold Italics"/>
                <a:ea typeface="Cormorant Garamond Bold Italics"/>
                <a:cs typeface="Cormorant Garamond Bold Italics"/>
                <a:sym typeface="Cormorant Garamond Bold Italics"/>
              </a:rPr>
              <a:t>Réalisation du cœur métier</a:t>
            </a:r>
          </a:p>
        </p:txBody>
      </p:sp>
      <p:sp>
        <p:nvSpPr>
          <p:cNvPr id="3" name="Freeform 3"/>
          <p:cNvSpPr/>
          <p:nvPr/>
        </p:nvSpPr>
        <p:spPr>
          <a:xfrm>
            <a:off x="-559174" y="4503522"/>
            <a:ext cx="18143022" cy="1055094"/>
          </a:xfrm>
          <a:custGeom>
            <a:avLst/>
            <a:gdLst/>
            <a:ahLst/>
            <a:cxnLst/>
            <a:rect l="l" t="t" r="r" b="b"/>
            <a:pathLst>
              <a:path w="18143022" h="1055094">
                <a:moveTo>
                  <a:pt x="0" y="0"/>
                </a:moveTo>
                <a:lnTo>
                  <a:pt x="18143023" y="0"/>
                </a:lnTo>
                <a:lnTo>
                  <a:pt x="18143023"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396137" y="4749249"/>
            <a:ext cx="1504554" cy="1496301"/>
            <a:chOff x="0" y="0"/>
            <a:chExt cx="812800" cy="808341"/>
          </a:xfrm>
        </p:grpSpPr>
        <p:sp>
          <p:nvSpPr>
            <p:cNvPr id="5" name="Freeform 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6" name="TextBox 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01</a:t>
              </a:r>
            </a:p>
          </p:txBody>
        </p:sp>
      </p:grpSp>
      <p:grpSp>
        <p:nvGrpSpPr>
          <p:cNvPr id="7" name="Group 7"/>
          <p:cNvGrpSpPr/>
          <p:nvPr/>
        </p:nvGrpSpPr>
        <p:grpSpPr>
          <a:xfrm>
            <a:off x="5977049" y="4749249"/>
            <a:ext cx="1504554" cy="1496301"/>
            <a:chOff x="0" y="0"/>
            <a:chExt cx="812800" cy="808341"/>
          </a:xfrm>
        </p:grpSpPr>
        <p:sp>
          <p:nvSpPr>
            <p:cNvPr id="8" name="Freeform 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55FFF"/>
            </a:solidFill>
            <a:ln cap="sq">
              <a:noFill/>
              <a:prstDash val="solid"/>
              <a:miter/>
            </a:ln>
          </p:spPr>
        </p:sp>
        <p:sp>
          <p:nvSpPr>
            <p:cNvPr id="9" name="TextBox 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03</a:t>
              </a:r>
            </a:p>
          </p:txBody>
        </p:sp>
      </p:grpSp>
      <p:grpSp>
        <p:nvGrpSpPr>
          <p:cNvPr id="10" name="Group 10"/>
          <p:cNvGrpSpPr/>
          <p:nvPr/>
        </p:nvGrpSpPr>
        <p:grpSpPr>
          <a:xfrm>
            <a:off x="9558714" y="4749249"/>
            <a:ext cx="1504554" cy="1496301"/>
            <a:chOff x="0" y="0"/>
            <a:chExt cx="812800" cy="808341"/>
          </a:xfrm>
        </p:grpSpPr>
        <p:sp>
          <p:nvSpPr>
            <p:cNvPr id="11" name="Freeform 1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BCBEB"/>
            </a:solidFill>
            <a:ln cap="sq">
              <a:noFill/>
              <a:prstDash val="solid"/>
              <a:miter/>
            </a:ln>
          </p:spPr>
        </p:sp>
        <p:sp>
          <p:nvSpPr>
            <p:cNvPr id="12" name="TextBox 1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05</a:t>
              </a:r>
            </a:p>
          </p:txBody>
        </p:sp>
      </p:grpSp>
      <p:sp>
        <p:nvSpPr>
          <p:cNvPr id="13" name="Freeform 13"/>
          <p:cNvSpPr/>
          <p:nvPr/>
        </p:nvSpPr>
        <p:spPr>
          <a:xfrm flipH="1">
            <a:off x="14190788" y="5891991"/>
            <a:ext cx="4478210" cy="4478210"/>
          </a:xfrm>
          <a:custGeom>
            <a:avLst/>
            <a:gdLst/>
            <a:ahLst/>
            <a:cxnLst/>
            <a:rect l="l" t="t" r="r" b="b"/>
            <a:pathLst>
              <a:path w="4478210" h="4478210">
                <a:moveTo>
                  <a:pt x="4478209" y="0"/>
                </a:moveTo>
                <a:lnTo>
                  <a:pt x="0" y="0"/>
                </a:lnTo>
                <a:lnTo>
                  <a:pt x="0" y="4478209"/>
                </a:lnTo>
                <a:lnTo>
                  <a:pt x="4478209" y="4478209"/>
                </a:lnTo>
                <a:lnTo>
                  <a:pt x="4478209"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3140378" y="4749249"/>
            <a:ext cx="1504554" cy="1496301"/>
            <a:chOff x="0" y="0"/>
            <a:chExt cx="812800" cy="808341"/>
          </a:xfrm>
        </p:grpSpPr>
        <p:sp>
          <p:nvSpPr>
            <p:cNvPr id="15" name="Freeform 1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C7D5FD"/>
            </a:solidFill>
            <a:ln cap="sq">
              <a:noFill/>
              <a:prstDash val="solid"/>
              <a:miter/>
            </a:ln>
          </p:spPr>
        </p:sp>
        <p:sp>
          <p:nvSpPr>
            <p:cNvPr id="16" name="TextBox 1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07</a:t>
              </a:r>
            </a:p>
          </p:txBody>
        </p:sp>
      </p:grpSp>
      <p:grpSp>
        <p:nvGrpSpPr>
          <p:cNvPr id="17" name="Group 17"/>
          <p:cNvGrpSpPr/>
          <p:nvPr/>
        </p:nvGrpSpPr>
        <p:grpSpPr>
          <a:xfrm>
            <a:off x="11349546" y="3755372"/>
            <a:ext cx="1504554" cy="1496301"/>
            <a:chOff x="0" y="0"/>
            <a:chExt cx="812800" cy="808341"/>
          </a:xfrm>
        </p:grpSpPr>
        <p:sp>
          <p:nvSpPr>
            <p:cNvPr id="18" name="Freeform 18"/>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1D3D4"/>
            </a:solidFill>
            <a:ln cap="sq">
              <a:noFill/>
              <a:prstDash val="solid"/>
              <a:miter/>
            </a:ln>
          </p:spPr>
        </p:sp>
        <p:sp>
          <p:nvSpPr>
            <p:cNvPr id="19" name="TextBox 19"/>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06</a:t>
              </a:r>
            </a:p>
          </p:txBody>
        </p:sp>
      </p:grpSp>
      <p:grpSp>
        <p:nvGrpSpPr>
          <p:cNvPr id="20" name="Group 20"/>
          <p:cNvGrpSpPr/>
          <p:nvPr/>
        </p:nvGrpSpPr>
        <p:grpSpPr>
          <a:xfrm>
            <a:off x="7773714" y="3755372"/>
            <a:ext cx="1504554" cy="1496301"/>
            <a:chOff x="0" y="0"/>
            <a:chExt cx="812800" cy="808341"/>
          </a:xfrm>
        </p:grpSpPr>
        <p:sp>
          <p:nvSpPr>
            <p:cNvPr id="21" name="Freeform 21"/>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D9DE4"/>
            </a:solidFill>
            <a:ln cap="sq">
              <a:noFill/>
              <a:prstDash val="solid"/>
              <a:miter/>
            </a:ln>
          </p:spPr>
        </p:sp>
        <p:sp>
          <p:nvSpPr>
            <p:cNvPr id="22" name="TextBox 22"/>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04</a:t>
              </a:r>
            </a:p>
          </p:txBody>
        </p:sp>
      </p:grpSp>
      <p:grpSp>
        <p:nvGrpSpPr>
          <p:cNvPr id="23" name="Group 23"/>
          <p:cNvGrpSpPr/>
          <p:nvPr/>
        </p:nvGrpSpPr>
        <p:grpSpPr>
          <a:xfrm>
            <a:off x="4178281" y="3755372"/>
            <a:ext cx="1504554" cy="1496301"/>
            <a:chOff x="0" y="0"/>
            <a:chExt cx="812800" cy="808341"/>
          </a:xfrm>
        </p:grpSpPr>
        <p:sp>
          <p:nvSpPr>
            <p:cNvPr id="24" name="Freeform 24"/>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9366E4"/>
            </a:solidFill>
            <a:ln cap="sq">
              <a:noFill/>
              <a:prstDash val="solid"/>
              <a:miter/>
            </a:ln>
          </p:spPr>
        </p:sp>
        <p:sp>
          <p:nvSpPr>
            <p:cNvPr id="25" name="TextBox 25"/>
            <p:cNvSpPr txBox="1"/>
            <p:nvPr/>
          </p:nvSpPr>
          <p:spPr>
            <a:xfrm>
              <a:off x="76200" y="28157"/>
              <a:ext cx="660400" cy="704402"/>
            </a:xfrm>
            <a:prstGeom prst="rect">
              <a:avLst/>
            </a:prstGeom>
          </p:spPr>
          <p:txBody>
            <a:bodyPr lIns="65468" tIns="65468" rIns="65468" bIns="65468" rtlCol="0" anchor="ctr"/>
            <a:lstStyle/>
            <a:p>
              <a:pPr marL="0" lvl="0" indent="0" algn="ctr">
                <a:lnSpc>
                  <a:spcPts val="3920"/>
                </a:lnSpc>
              </a:pPr>
              <a:r>
                <a:rPr lang="en-US" sz="2800" b="1">
                  <a:solidFill>
                    <a:srgbClr val="000000"/>
                  </a:solidFill>
                  <a:latin typeface="Montserrat Bold"/>
                  <a:ea typeface="Montserrat Bold"/>
                  <a:cs typeface="Montserrat Bold"/>
                  <a:sym typeface="Montserrat Bold"/>
                </a:rPr>
                <a:t>Step 02</a:t>
              </a:r>
            </a:p>
          </p:txBody>
        </p:sp>
      </p:grpSp>
      <p:grpSp>
        <p:nvGrpSpPr>
          <p:cNvPr id="26" name="Group 26"/>
          <p:cNvGrpSpPr/>
          <p:nvPr/>
        </p:nvGrpSpPr>
        <p:grpSpPr>
          <a:xfrm rot="-10800000">
            <a:off x="2532214" y="2537015"/>
            <a:ext cx="1221489" cy="99876"/>
            <a:chOff x="0" y="0"/>
            <a:chExt cx="1863865" cy="152400"/>
          </a:xfrm>
        </p:grpSpPr>
        <p:sp>
          <p:nvSpPr>
            <p:cNvPr id="27" name="Freeform 2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28" name="Group 28"/>
          <p:cNvGrpSpPr/>
          <p:nvPr/>
        </p:nvGrpSpPr>
        <p:grpSpPr>
          <a:xfrm rot="-10800000">
            <a:off x="6109066" y="2537015"/>
            <a:ext cx="1221489" cy="99876"/>
            <a:chOff x="0" y="0"/>
            <a:chExt cx="1863865" cy="152400"/>
          </a:xfrm>
        </p:grpSpPr>
        <p:sp>
          <p:nvSpPr>
            <p:cNvPr id="29" name="Freeform 29"/>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366E4"/>
            </a:solidFill>
          </p:spPr>
        </p:sp>
      </p:grpSp>
      <p:grpSp>
        <p:nvGrpSpPr>
          <p:cNvPr id="30" name="Group 30"/>
          <p:cNvGrpSpPr/>
          <p:nvPr/>
        </p:nvGrpSpPr>
        <p:grpSpPr>
          <a:xfrm rot="-10800000">
            <a:off x="4319813" y="5946592"/>
            <a:ext cx="1221489" cy="99876"/>
            <a:chOff x="0" y="0"/>
            <a:chExt cx="1863865" cy="152400"/>
          </a:xfrm>
        </p:grpSpPr>
        <p:sp>
          <p:nvSpPr>
            <p:cNvPr id="31" name="Freeform 3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5E17EB"/>
            </a:solidFill>
          </p:spPr>
        </p:sp>
      </p:grpSp>
      <p:grpSp>
        <p:nvGrpSpPr>
          <p:cNvPr id="32" name="Group 32"/>
          <p:cNvGrpSpPr/>
          <p:nvPr/>
        </p:nvGrpSpPr>
        <p:grpSpPr>
          <a:xfrm rot="-10800000">
            <a:off x="7900312" y="5946592"/>
            <a:ext cx="1221489" cy="99876"/>
            <a:chOff x="0" y="0"/>
            <a:chExt cx="1863865" cy="152400"/>
          </a:xfrm>
        </p:grpSpPr>
        <p:sp>
          <p:nvSpPr>
            <p:cNvPr id="33" name="Freeform 3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D9DE4"/>
            </a:solidFill>
          </p:spPr>
        </p:sp>
      </p:grpSp>
      <p:sp>
        <p:nvSpPr>
          <p:cNvPr id="34" name="TextBox 34"/>
          <p:cNvSpPr txBox="1"/>
          <p:nvPr/>
        </p:nvSpPr>
        <p:spPr>
          <a:xfrm>
            <a:off x="2046265" y="3266035"/>
            <a:ext cx="2079093" cy="1141996"/>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complet JWT avec tokens de rafraîchissement, réinitialisation MDP par email et gestion des sessions sécurisées</a:t>
            </a:r>
          </a:p>
        </p:txBody>
      </p:sp>
      <p:sp>
        <p:nvSpPr>
          <p:cNvPr id="35" name="TextBox 35"/>
          <p:cNvSpPr txBox="1"/>
          <p:nvPr/>
        </p:nvSpPr>
        <p:spPr>
          <a:xfrm>
            <a:off x="5814781" y="3345402"/>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Chat temps réel avec WebSocket STOMP, persistance des messages et diffusion en temps réel à tous les membres</a:t>
            </a:r>
          </a:p>
        </p:txBody>
      </p:sp>
      <p:sp>
        <p:nvSpPr>
          <p:cNvPr id="36" name="TextBox 36"/>
          <p:cNvSpPr txBox="1"/>
          <p:nvPr/>
        </p:nvSpPr>
        <p:spPr>
          <a:xfrm>
            <a:off x="3961287"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Cycle de vie complet : création , validation admin , modification , suppression avec gestion des membres et rôles granulaires</a:t>
            </a:r>
          </a:p>
        </p:txBody>
      </p:sp>
      <p:sp>
        <p:nvSpPr>
          <p:cNvPr id="37" name="TextBox 37"/>
          <p:cNvSpPr txBox="1"/>
          <p:nvPr/>
        </p:nvSpPr>
        <p:spPr>
          <a:xfrm>
            <a:off x="7541785"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Enrichissement des profils utilisateurs avec talents, compétences, centres d'intérêt et système d'avatars</a:t>
            </a:r>
          </a:p>
        </p:txBody>
      </p:sp>
      <p:sp>
        <p:nvSpPr>
          <p:cNvPr id="38" name="TextBox 38"/>
          <p:cNvSpPr txBox="1"/>
          <p:nvPr/>
        </p:nvSpPr>
        <p:spPr>
          <a:xfrm>
            <a:off x="2284912" y="2726499"/>
            <a:ext cx="1727004"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Authentification &amp; Sécurité</a:t>
            </a:r>
          </a:p>
        </p:txBody>
      </p:sp>
      <p:sp>
        <p:nvSpPr>
          <p:cNvPr id="39" name="TextBox 39"/>
          <p:cNvSpPr txBox="1"/>
          <p:nvPr/>
        </p:nvSpPr>
        <p:spPr>
          <a:xfrm>
            <a:off x="5962077"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Messagerie</a:t>
            </a:r>
          </a:p>
        </p:txBody>
      </p:sp>
      <p:sp>
        <p:nvSpPr>
          <p:cNvPr id="40" name="TextBox 40"/>
          <p:cNvSpPr txBox="1"/>
          <p:nvPr/>
        </p:nvSpPr>
        <p:spPr>
          <a:xfrm>
            <a:off x="4125899" y="6111515"/>
            <a:ext cx="1577715"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Groupes</a:t>
            </a:r>
          </a:p>
        </p:txBody>
      </p:sp>
      <p:sp>
        <p:nvSpPr>
          <p:cNvPr id="41" name="TextBox 41"/>
          <p:cNvSpPr txBox="1"/>
          <p:nvPr/>
        </p:nvSpPr>
        <p:spPr>
          <a:xfrm>
            <a:off x="7753323"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a:t>
            </a:r>
          </a:p>
          <a:p>
            <a:pPr marL="0" lvl="0" indent="0" algn="ctr">
              <a:lnSpc>
                <a:spcPts val="1982"/>
              </a:lnSpc>
            </a:pPr>
            <a:r>
              <a:rPr lang="en-US" sz="1548" b="1">
                <a:solidFill>
                  <a:srgbClr val="000000"/>
                </a:solidFill>
                <a:latin typeface="Montserrat Bold"/>
                <a:ea typeface="Montserrat Bold"/>
                <a:cs typeface="Montserrat Bold"/>
                <a:sym typeface="Montserrat Bold"/>
              </a:rPr>
              <a:t> Profils</a:t>
            </a:r>
          </a:p>
        </p:txBody>
      </p:sp>
      <p:grpSp>
        <p:nvGrpSpPr>
          <p:cNvPr id="42" name="Group 42"/>
          <p:cNvGrpSpPr/>
          <p:nvPr/>
        </p:nvGrpSpPr>
        <p:grpSpPr>
          <a:xfrm rot="-10800000">
            <a:off x="9685919" y="2537015"/>
            <a:ext cx="1221489" cy="99876"/>
            <a:chOff x="0" y="0"/>
            <a:chExt cx="1863865" cy="152400"/>
          </a:xfrm>
        </p:grpSpPr>
        <p:sp>
          <p:nvSpPr>
            <p:cNvPr id="43" name="Freeform 43"/>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A0A0C0"/>
            </a:solidFill>
          </p:spPr>
        </p:sp>
      </p:grpSp>
      <p:sp>
        <p:nvSpPr>
          <p:cNvPr id="44" name="TextBox 44"/>
          <p:cNvSpPr txBox="1"/>
          <p:nvPr/>
        </p:nvSpPr>
        <p:spPr>
          <a:xfrm>
            <a:off x="9327392" y="3345402"/>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Stockage décentralisé avec MinIO (S3-compatible) pour avatars, images de groupes et médias</a:t>
            </a:r>
          </a:p>
        </p:txBody>
      </p:sp>
      <p:sp>
        <p:nvSpPr>
          <p:cNvPr id="45" name="TextBox 45"/>
          <p:cNvSpPr txBox="1"/>
          <p:nvPr/>
        </p:nvSpPr>
        <p:spPr>
          <a:xfrm>
            <a:off x="9538930"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Fichiers</a:t>
            </a:r>
          </a:p>
        </p:txBody>
      </p:sp>
      <p:grpSp>
        <p:nvGrpSpPr>
          <p:cNvPr id="46" name="Group 46"/>
          <p:cNvGrpSpPr/>
          <p:nvPr/>
        </p:nvGrpSpPr>
        <p:grpSpPr>
          <a:xfrm rot="-10800000">
            <a:off x="13262771" y="2537015"/>
            <a:ext cx="1221489" cy="99876"/>
            <a:chOff x="0" y="0"/>
            <a:chExt cx="1863865" cy="152400"/>
          </a:xfrm>
        </p:grpSpPr>
        <p:sp>
          <p:nvSpPr>
            <p:cNvPr id="47" name="Freeform 47"/>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92AAEF"/>
            </a:solidFill>
          </p:spPr>
        </p:sp>
      </p:grpSp>
      <p:sp>
        <p:nvSpPr>
          <p:cNvPr id="48" name="TextBox 48"/>
          <p:cNvSpPr txBox="1"/>
          <p:nvPr/>
        </p:nvSpPr>
        <p:spPr>
          <a:xfrm>
            <a:off x="12904245" y="3286566"/>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Système de votes avec différents types (opinion, décision, évaluation) et résultats temps réel</a:t>
            </a:r>
          </a:p>
        </p:txBody>
      </p:sp>
      <p:sp>
        <p:nvSpPr>
          <p:cNvPr id="49" name="TextBox 49"/>
          <p:cNvSpPr txBox="1"/>
          <p:nvPr/>
        </p:nvSpPr>
        <p:spPr>
          <a:xfrm>
            <a:off x="13115783" y="2726499"/>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Sondages</a:t>
            </a:r>
          </a:p>
        </p:txBody>
      </p:sp>
      <p:grpSp>
        <p:nvGrpSpPr>
          <p:cNvPr id="50" name="Group 50"/>
          <p:cNvGrpSpPr/>
          <p:nvPr/>
        </p:nvGrpSpPr>
        <p:grpSpPr>
          <a:xfrm rot="-10800000">
            <a:off x="11480810" y="5946592"/>
            <a:ext cx="1221489" cy="99876"/>
            <a:chOff x="0" y="0"/>
            <a:chExt cx="1863865" cy="152400"/>
          </a:xfrm>
        </p:grpSpPr>
        <p:sp>
          <p:nvSpPr>
            <p:cNvPr id="51" name="Freeform 51"/>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CBCBEB"/>
            </a:solidFill>
          </p:spPr>
        </p:sp>
      </p:grpSp>
      <p:sp>
        <p:nvSpPr>
          <p:cNvPr id="52" name="TextBox 52"/>
          <p:cNvSpPr txBox="1"/>
          <p:nvPr/>
        </p:nvSpPr>
        <p:spPr>
          <a:xfrm>
            <a:off x="11122283" y="6648240"/>
            <a:ext cx="1938542" cy="1101745"/>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Portail dédié avec validation groupes, modération contenu, consultation journaux et supervision plateforme</a:t>
            </a:r>
          </a:p>
        </p:txBody>
      </p:sp>
      <p:sp>
        <p:nvSpPr>
          <p:cNvPr id="53" name="TextBox 53"/>
          <p:cNvSpPr txBox="1"/>
          <p:nvPr/>
        </p:nvSpPr>
        <p:spPr>
          <a:xfrm>
            <a:off x="11012369" y="6097981"/>
            <a:ext cx="204845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Administration</a:t>
            </a:r>
          </a:p>
        </p:txBody>
      </p:sp>
      <p:grpSp>
        <p:nvGrpSpPr>
          <p:cNvPr id="54" name="Group 54"/>
          <p:cNvGrpSpPr/>
          <p:nvPr/>
        </p:nvGrpSpPr>
        <p:grpSpPr>
          <a:xfrm>
            <a:off x="14925339" y="3755372"/>
            <a:ext cx="1504554" cy="1496301"/>
            <a:chOff x="0" y="0"/>
            <a:chExt cx="812800" cy="808341"/>
          </a:xfrm>
        </p:grpSpPr>
        <p:sp>
          <p:nvSpPr>
            <p:cNvPr id="55" name="Freeform 55"/>
            <p:cNvSpPr/>
            <p:nvPr/>
          </p:nvSpPr>
          <p:spPr>
            <a:xfrm>
              <a:off x="0" y="0"/>
              <a:ext cx="812800" cy="808341"/>
            </a:xfrm>
            <a:custGeom>
              <a:avLst/>
              <a:gdLst/>
              <a:ahLst/>
              <a:cxnLst/>
              <a:rect l="l" t="t" r="r" b="b"/>
              <a:pathLst>
                <a:path w="812800" h="808341">
                  <a:moveTo>
                    <a:pt x="406400" y="0"/>
                  </a:moveTo>
                  <a:cubicBezTo>
                    <a:pt x="181951" y="0"/>
                    <a:pt x="0" y="180953"/>
                    <a:pt x="0" y="404171"/>
                  </a:cubicBezTo>
                  <a:cubicBezTo>
                    <a:pt x="0" y="627388"/>
                    <a:pt x="181951" y="808341"/>
                    <a:pt x="406400" y="808341"/>
                  </a:cubicBezTo>
                  <a:cubicBezTo>
                    <a:pt x="630849" y="808341"/>
                    <a:pt x="812800" y="627388"/>
                    <a:pt x="812800" y="404171"/>
                  </a:cubicBezTo>
                  <a:cubicBezTo>
                    <a:pt x="812800" y="180953"/>
                    <a:pt x="630849" y="0"/>
                    <a:pt x="406400" y="0"/>
                  </a:cubicBezTo>
                  <a:close/>
                </a:path>
              </a:pathLst>
            </a:custGeom>
            <a:solidFill>
              <a:srgbClr val="DDCBFF"/>
            </a:solidFill>
            <a:ln cap="sq">
              <a:noFill/>
              <a:prstDash val="solid"/>
              <a:miter/>
            </a:ln>
          </p:spPr>
        </p:sp>
        <p:sp>
          <p:nvSpPr>
            <p:cNvPr id="56" name="TextBox 56"/>
            <p:cNvSpPr txBox="1"/>
            <p:nvPr/>
          </p:nvSpPr>
          <p:spPr>
            <a:xfrm>
              <a:off x="76200" y="28157"/>
              <a:ext cx="660400" cy="704402"/>
            </a:xfrm>
            <a:prstGeom prst="rect">
              <a:avLst/>
            </a:prstGeom>
          </p:spPr>
          <p:txBody>
            <a:bodyPr lIns="65468" tIns="65468" rIns="65468" bIns="65468" rtlCol="0" anchor="ctr"/>
            <a:lstStyle/>
            <a:p>
              <a:pPr marL="0" lvl="0" indent="0" algn="ctr">
                <a:lnSpc>
                  <a:spcPts val="3919"/>
                </a:lnSpc>
              </a:pPr>
              <a:r>
                <a:rPr lang="en-US" sz="2799" b="1">
                  <a:solidFill>
                    <a:srgbClr val="000000"/>
                  </a:solidFill>
                  <a:latin typeface="Montserrat Bold"/>
                  <a:ea typeface="Montserrat Bold"/>
                  <a:cs typeface="Montserrat Bold"/>
                  <a:sym typeface="Montserrat Bold"/>
                </a:rPr>
                <a:t>Step 08</a:t>
              </a:r>
            </a:p>
          </p:txBody>
        </p:sp>
      </p:grpSp>
      <p:grpSp>
        <p:nvGrpSpPr>
          <p:cNvPr id="57" name="Group 57"/>
          <p:cNvGrpSpPr/>
          <p:nvPr/>
        </p:nvGrpSpPr>
        <p:grpSpPr>
          <a:xfrm rot="-10800000">
            <a:off x="15086011" y="5946592"/>
            <a:ext cx="1221489" cy="99876"/>
            <a:chOff x="0" y="0"/>
            <a:chExt cx="1863865" cy="152400"/>
          </a:xfrm>
        </p:grpSpPr>
        <p:sp>
          <p:nvSpPr>
            <p:cNvPr id="58" name="Freeform 58"/>
            <p:cNvSpPr/>
            <p:nvPr/>
          </p:nvSpPr>
          <p:spPr>
            <a:xfrm>
              <a:off x="0" y="0"/>
              <a:ext cx="1863865" cy="152400"/>
            </a:xfrm>
            <a:custGeom>
              <a:avLst/>
              <a:gdLst/>
              <a:ahLst/>
              <a:cxnLst/>
              <a:rect l="l" t="t" r="r" b="b"/>
              <a:pathLst>
                <a:path w="1863865" h="152400">
                  <a:moveTo>
                    <a:pt x="0" y="0"/>
                  </a:moveTo>
                  <a:lnTo>
                    <a:pt x="1863865" y="0"/>
                  </a:lnTo>
                  <a:lnTo>
                    <a:pt x="1863865" y="152400"/>
                  </a:lnTo>
                  <a:lnTo>
                    <a:pt x="0" y="152400"/>
                  </a:lnTo>
                  <a:close/>
                </a:path>
              </a:pathLst>
            </a:custGeom>
            <a:solidFill>
              <a:srgbClr val="DDCBFF"/>
            </a:solidFill>
          </p:spPr>
        </p:sp>
      </p:grpSp>
      <p:sp>
        <p:nvSpPr>
          <p:cNvPr id="59" name="TextBox 59"/>
          <p:cNvSpPr txBox="1"/>
          <p:nvPr/>
        </p:nvSpPr>
        <p:spPr>
          <a:xfrm>
            <a:off x="14727484" y="6648240"/>
            <a:ext cx="1938542" cy="880462"/>
          </a:xfrm>
          <a:prstGeom prst="rect">
            <a:avLst/>
          </a:prstGeom>
        </p:spPr>
        <p:txBody>
          <a:bodyPr lIns="0" tIns="0" rIns="0" bIns="0" rtlCol="0" anchor="t">
            <a:spAutoFit/>
          </a:bodyPr>
          <a:lstStyle/>
          <a:p>
            <a:pPr marL="0" lvl="0" indent="0" algn="ctr">
              <a:lnSpc>
                <a:spcPts val="1814"/>
              </a:lnSpc>
            </a:pPr>
            <a:r>
              <a:rPr lang="en-US" sz="1106">
                <a:solidFill>
                  <a:srgbClr val="000000"/>
                </a:solidFill>
                <a:latin typeface="Montserrat"/>
                <a:ea typeface="Montserrat"/>
                <a:cs typeface="Montserrat"/>
                <a:sym typeface="Montserrat"/>
              </a:rPr>
              <a:t>Journalisation complète des actions utilisateurs et administratives pour traçabilité et conformité</a:t>
            </a:r>
          </a:p>
        </p:txBody>
      </p:sp>
      <p:sp>
        <p:nvSpPr>
          <p:cNvPr id="60" name="TextBox 60"/>
          <p:cNvSpPr txBox="1"/>
          <p:nvPr/>
        </p:nvSpPr>
        <p:spPr>
          <a:xfrm>
            <a:off x="14959169" y="6097981"/>
            <a:ext cx="1515466" cy="488029"/>
          </a:xfrm>
          <a:prstGeom prst="rect">
            <a:avLst/>
          </a:prstGeom>
        </p:spPr>
        <p:txBody>
          <a:bodyPr lIns="0" tIns="0" rIns="0" bIns="0" rtlCol="0" anchor="t">
            <a:spAutoFit/>
          </a:bodyPr>
          <a:lstStyle/>
          <a:p>
            <a:pPr marL="0" lvl="0" indent="0" algn="ctr">
              <a:lnSpc>
                <a:spcPts val="1982"/>
              </a:lnSpc>
            </a:pPr>
            <a:r>
              <a:rPr lang="en-US" sz="1548" b="1">
                <a:solidFill>
                  <a:srgbClr val="000000"/>
                </a:solidFill>
                <a:latin typeface="Montserrat Bold"/>
                <a:ea typeface="Montserrat Bold"/>
                <a:cs typeface="Montserrat Bold"/>
                <a:sym typeface="Montserrat Bold"/>
              </a:rPr>
              <a:t>Module </a:t>
            </a:r>
          </a:p>
          <a:p>
            <a:pPr marL="0" lvl="0" indent="0" algn="ctr">
              <a:lnSpc>
                <a:spcPts val="1982"/>
              </a:lnSpc>
            </a:pPr>
            <a:r>
              <a:rPr lang="en-US" sz="1548" b="1">
                <a:solidFill>
                  <a:srgbClr val="000000"/>
                </a:solidFill>
                <a:latin typeface="Montserrat Bold"/>
                <a:ea typeface="Montserrat Bold"/>
                <a:cs typeface="Montserrat Bold"/>
                <a:sym typeface="Montserrat Bold"/>
              </a:rPr>
              <a:t>Audit</a:t>
            </a:r>
          </a:p>
        </p:txBody>
      </p:sp>
      <p:sp>
        <p:nvSpPr>
          <p:cNvPr id="61" name="TextBox 61"/>
          <p:cNvSpPr txBox="1"/>
          <p:nvPr/>
        </p:nvSpPr>
        <p:spPr>
          <a:xfrm>
            <a:off x="5923263" y="1644019"/>
            <a:ext cx="6061489" cy="485775"/>
          </a:xfrm>
          <a:prstGeom prst="rect">
            <a:avLst/>
          </a:prstGeom>
        </p:spPr>
        <p:txBody>
          <a:bodyPr lIns="0" tIns="0" rIns="0" bIns="0" rtlCol="0" anchor="t">
            <a:spAutoFit/>
          </a:bodyPr>
          <a:lstStyle/>
          <a:p>
            <a:pPr marL="0" lvl="0" indent="0" algn="ctr">
              <a:lnSpc>
                <a:spcPts val="4079"/>
              </a:lnSpc>
            </a:pPr>
            <a:r>
              <a:rPr lang="en-US" sz="2400">
                <a:solidFill>
                  <a:srgbClr val="2D3880">
                    <a:alpha val="72941"/>
                  </a:srgbClr>
                </a:solidFill>
                <a:latin typeface="Glacial Indifference"/>
                <a:ea typeface="Glacial Indifference"/>
                <a:cs typeface="Glacial Indifference"/>
                <a:sym typeface="Glacial Indifference"/>
              </a:rPr>
              <a:t>Les 8 piliers de TalentShare</a:t>
            </a:r>
          </a:p>
        </p:txBody>
      </p:sp>
      <p:sp>
        <p:nvSpPr>
          <p:cNvPr id="62" name="Freeform 62"/>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3" name="Freeform 63"/>
          <p:cNvSpPr/>
          <p:nvPr/>
        </p:nvSpPr>
        <p:spPr>
          <a:xfrm>
            <a:off x="17407701" y="4503522"/>
            <a:ext cx="18143022" cy="1055094"/>
          </a:xfrm>
          <a:custGeom>
            <a:avLst/>
            <a:gdLst/>
            <a:ahLst/>
            <a:cxnLst/>
            <a:rect l="l" t="t" r="r" b="b"/>
            <a:pathLst>
              <a:path w="18143022" h="1055094">
                <a:moveTo>
                  <a:pt x="0" y="0"/>
                </a:moveTo>
                <a:lnTo>
                  <a:pt x="18143022" y="0"/>
                </a:lnTo>
                <a:lnTo>
                  <a:pt x="18143022" y="1055094"/>
                </a:lnTo>
                <a:lnTo>
                  <a:pt x="0" y="1055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64"/>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9">
              <a:alphaModFix amt="61000"/>
              <a:extLst>
                <a:ext uri="{96DAC541-7B7A-43D3-8B79-37D633B846F1}">
                  <asvg:svgBlip xmlns:asvg="http://schemas.microsoft.com/office/drawing/2016/SVG/main" r:embed="rId10"/>
                </a:ext>
              </a:extLst>
            </a:blip>
            <a:stretch>
              <a:fillRect/>
            </a:stretch>
          </a:blipFill>
        </p:spPr>
      </p:sp>
      <p:sp>
        <p:nvSpPr>
          <p:cNvPr id="65" name="TextBox 65"/>
          <p:cNvSpPr txBox="1"/>
          <p:nvPr/>
        </p:nvSpPr>
        <p:spPr>
          <a:xfrm>
            <a:off x="16429893" y="8772525"/>
            <a:ext cx="813005" cy="485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04/12</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1924</TotalTime>
  <Words>3679</Words>
  <Application>Microsoft Office PowerPoint</Application>
  <PresentationFormat>Personnalisé</PresentationFormat>
  <Paragraphs>509</Paragraphs>
  <Slides>27</Slides>
  <Notes>27</Notes>
  <HiddenSlides>0</HiddenSlides>
  <MMClips>1</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27</vt:i4>
      </vt:variant>
    </vt:vector>
  </HeadingPairs>
  <TitlesOfParts>
    <vt:vector size="41" baseType="lpstr">
      <vt:lpstr>TT Hoves</vt:lpstr>
      <vt:lpstr>Montserrat Bold</vt:lpstr>
      <vt:lpstr>Glacial Indifference Italics</vt:lpstr>
      <vt:lpstr>Cormorant Garamond Bold Italics</vt:lpstr>
      <vt:lpstr>Arial</vt:lpstr>
      <vt:lpstr>Cormorant Garamond Italics</vt:lpstr>
      <vt:lpstr>Calibri</vt:lpstr>
      <vt:lpstr>Cormorant Garamond Bold</vt:lpstr>
      <vt:lpstr>Copperplate Gothic 29 BC Bold</vt:lpstr>
      <vt:lpstr>Glacial Indifference</vt:lpstr>
      <vt:lpstr>Montserrat</vt:lpstr>
      <vt:lpstr>Glacial Indifference Bold</vt:lpstr>
      <vt:lpstr>TT Hoves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II2 Presentation</dc:title>
  <cp:lastModifiedBy>Mariem Ben Amor</cp:lastModifiedBy>
  <cp:revision>3</cp:revision>
  <dcterms:created xsi:type="dcterms:W3CDTF">2006-08-16T00:00:00Z</dcterms:created>
  <dcterms:modified xsi:type="dcterms:W3CDTF">2025-11-16T17:08:22Z</dcterms:modified>
  <dc:identifier>DAGzmhmuxhc</dc:identifier>
</cp:coreProperties>
</file>